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 id="2147483730" r:id="rId2"/>
    <p:sldMasterId id="2147483800" r:id="rId3"/>
    <p:sldMasterId id="2147483656" r:id="rId4"/>
  </p:sldMasterIdLst>
  <p:notesMasterIdLst>
    <p:notesMasterId r:id="rId26"/>
  </p:notesMasterIdLst>
  <p:handoutMasterIdLst>
    <p:handoutMasterId r:id="rId27"/>
  </p:handoutMasterIdLst>
  <p:sldIdLst>
    <p:sldId id="346" r:id="rId5"/>
    <p:sldId id="354" r:id="rId6"/>
    <p:sldId id="365" r:id="rId7"/>
    <p:sldId id="369" r:id="rId8"/>
    <p:sldId id="349" r:id="rId9"/>
    <p:sldId id="347" r:id="rId10"/>
    <p:sldId id="373" r:id="rId11"/>
    <p:sldId id="371" r:id="rId12"/>
    <p:sldId id="361" r:id="rId13"/>
    <p:sldId id="360" r:id="rId14"/>
    <p:sldId id="335" r:id="rId15"/>
    <p:sldId id="352" r:id="rId16"/>
    <p:sldId id="359" r:id="rId17"/>
    <p:sldId id="364" r:id="rId18"/>
    <p:sldId id="370" r:id="rId19"/>
    <p:sldId id="374" r:id="rId20"/>
    <p:sldId id="366" r:id="rId21"/>
    <p:sldId id="367" r:id="rId22"/>
    <p:sldId id="368" r:id="rId23"/>
    <p:sldId id="372" r:id="rId24"/>
    <p:sldId id="348" r:id="rId25"/>
  </p:sldIdLst>
  <p:sldSz cx="9144000" cy="5143500" type="screen16x9"/>
  <p:notesSz cx="7315200" cy="96012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6">
          <p15:clr>
            <a:srgbClr val="A4A3A4"/>
          </p15:clr>
        </p15:guide>
        <p15:guide id="7" pos="5666">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30051"/>
    <a:srgbClr val="F6E7E6"/>
    <a:srgbClr val="00ADD0"/>
    <a:srgbClr val="00A9CE"/>
    <a:srgbClr val="D8DCDE"/>
    <a:srgbClr val="002F5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7446" autoAdjust="0"/>
  </p:normalViewPr>
  <p:slideViewPr>
    <p:cSldViewPr snapToGrid="0" snapToObjects="1" showGuides="1">
      <p:cViewPr varScale="1">
        <p:scale>
          <a:sx n="90" d="100"/>
          <a:sy n="90" d="100"/>
        </p:scale>
        <p:origin x="798" y="84"/>
      </p:cViewPr>
      <p:guideLst>
        <p:guide orient="horz"/>
        <p:guide/>
        <p:guide pos="5666"/>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5" d="100"/>
          <a:sy n="55" d="100"/>
        </p:scale>
        <p:origin x="-2770" y="-8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1440" tIns="45720" rIns="91440" bIns="45720" rtlCol="0"/>
          <a:lstStyle>
            <a:lvl1pPr algn="r">
              <a:defRPr sz="1200"/>
            </a:lvl1pPr>
          </a:lstStyle>
          <a:p>
            <a:fld id="{3BBED7E8-0829-F34C-B479-A757805E6C1B}" type="datetimeFigureOut">
              <a:rPr lang="en-US" smtClean="0"/>
              <a:pPr/>
              <a:t>6/7/2017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1440" tIns="45720" rIns="91440" bIns="45720" rtlCol="0" anchor="b"/>
          <a:lstStyle>
            <a:lvl1pPr algn="r">
              <a:defRPr sz="1200"/>
            </a:lvl1pPr>
          </a:lstStyle>
          <a:p>
            <a:fld id="{053334D3-7666-C24C-995B-669B029DDF20}" type="slidenum">
              <a:rPr lang="en-US" smtClean="0"/>
              <a:pPr/>
              <a:t>‹#›</a:t>
            </a:fld>
            <a:endParaRPr lang="en-US"/>
          </a:p>
        </p:txBody>
      </p:sp>
    </p:spTree>
    <p:extLst>
      <p:ext uri="{BB962C8B-B14F-4D97-AF65-F5344CB8AC3E}">
        <p14:creationId xmlns:p14="http://schemas.microsoft.com/office/powerpoint/2010/main" val="2465314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1440" tIns="45720" rIns="91440" bIns="45720" rtlCol="0"/>
          <a:lstStyle>
            <a:lvl1pPr algn="r">
              <a:defRPr sz="1200"/>
            </a:lvl1pPr>
          </a:lstStyle>
          <a:p>
            <a:fld id="{6C7E4F11-7667-5045-A00B-01970EA44BB5}" type="datetimeFigureOut">
              <a:rPr lang="en-US" smtClean="0"/>
              <a:pPr/>
              <a:t>6/7/2017</a:t>
            </a:fld>
            <a:endParaRPr lang="en-US"/>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1440" tIns="45720" rIns="91440" bIns="45720" rtlCol="0" anchor="b"/>
          <a:lstStyle>
            <a:lvl1pPr algn="r">
              <a:defRPr sz="1200"/>
            </a:lvl1pPr>
          </a:lstStyle>
          <a:p>
            <a:fld id="{FAD751AE-7ABC-314D-AFAD-47B860ED6FFE}" type="slidenum">
              <a:rPr lang="en-US" smtClean="0"/>
              <a:pPr/>
              <a:t>‹#›</a:t>
            </a:fld>
            <a:endParaRPr lang="en-US"/>
          </a:p>
        </p:txBody>
      </p:sp>
    </p:spTree>
    <p:extLst>
      <p:ext uri="{BB962C8B-B14F-4D97-AF65-F5344CB8AC3E}">
        <p14:creationId xmlns:p14="http://schemas.microsoft.com/office/powerpoint/2010/main" val="1562445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AD751AE-7ABC-314D-AFAD-47B860ED6FF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10802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7</a:t>
            </a:fld>
            <a:endParaRPr lang="en-US"/>
          </a:p>
        </p:txBody>
      </p:sp>
    </p:spTree>
    <p:extLst>
      <p:ext uri="{BB962C8B-B14F-4D97-AF65-F5344CB8AC3E}">
        <p14:creationId xmlns:p14="http://schemas.microsoft.com/office/powerpoint/2010/main" val="4231513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AD751AE-7ABC-314D-AFAD-47B860ED6FF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579370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AD751AE-7ABC-314D-AFAD-47B860ED6FF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677231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Eosinophil_NK_Cell_10K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4679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7" descr="AZ1466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52811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2" name="Picture 1" descr="Diabetes.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1264137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0" name="Picture 9" descr="TLR9_Endosome_and_Receptor_RGB LR.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0" y="2878137"/>
            <a:ext cx="8856000" cy="2125663"/>
          </a:xfrm>
          <a:prstGeom prst="rect">
            <a:avLst/>
          </a:prstGeom>
        </p:spPr>
      </p:pic>
    </p:spTree>
    <p:extLst>
      <p:ext uri="{BB962C8B-B14F-4D97-AF65-F5344CB8AC3E}">
        <p14:creationId xmlns:p14="http://schemas.microsoft.com/office/powerpoint/2010/main" val="2792299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ide Title Only">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8"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15999" y="44590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3" name="Text Placeholder 29"/>
          <p:cNvSpPr>
            <a:spLocks noGrp="1"/>
          </p:cNvSpPr>
          <p:nvPr>
            <p:ph type="body" sz="quarter" idx="12" hasCustomPrompt="1"/>
          </p:nvPr>
        </p:nvSpPr>
        <p:spPr>
          <a:xfrm>
            <a:off x="215999" y="46653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6" name="Text Placeholder 29"/>
          <p:cNvSpPr>
            <a:spLocks noGrp="1"/>
          </p:cNvSpPr>
          <p:nvPr>
            <p:ph type="body" sz="quarter" idx="15" hasCustomPrompt="1"/>
          </p:nvPr>
        </p:nvSpPr>
        <p:spPr>
          <a:xfrm>
            <a:off x="7128000" y="44590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7" name="Text Placeholder 29"/>
          <p:cNvSpPr>
            <a:spLocks noGrp="1"/>
          </p:cNvSpPr>
          <p:nvPr>
            <p:ph type="body" sz="quarter" idx="13" hasCustomPrompt="1"/>
          </p:nvPr>
        </p:nvSpPr>
        <p:spPr>
          <a:xfrm>
            <a:off x="7128000" y="46653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625363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7" name="Picture 6" descr="Eosinophil_NK_Cell_10K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extLst>
      <p:ext uri="{BB962C8B-B14F-4D97-AF65-F5344CB8AC3E}">
        <p14:creationId xmlns:p14="http://schemas.microsoft.com/office/powerpoint/2010/main" val="1048682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page_04_AST109_TCell_Cancer_Cell_Lipid_Layer_10K_0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extLst>
      <p:ext uri="{BB962C8B-B14F-4D97-AF65-F5344CB8AC3E}">
        <p14:creationId xmlns:p14="http://schemas.microsoft.com/office/powerpoint/2010/main" val="3350059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CR_Science image_f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Tree>
    <p:extLst>
      <p:ext uri="{BB962C8B-B14F-4D97-AF65-F5344CB8AC3E}">
        <p14:creationId xmlns:p14="http://schemas.microsoft.com/office/powerpoint/2010/main" val="1977425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DNA_Inside_Blood_Vessel_10K_AD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val="3873502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CRISPR_technology_for_genome_editing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val="177054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13" descr="AZ1383_screen rotate.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Tree>
    <p:extLst>
      <p:ext uri="{BB962C8B-B14F-4D97-AF65-F5344CB8AC3E}">
        <p14:creationId xmlns:p14="http://schemas.microsoft.com/office/powerpoint/2010/main" val="185716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page_04_AST109_TCell_Cancer_Cell_Lipid_Layer_10K_0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297786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Tree>
    <p:extLst>
      <p:ext uri="{BB962C8B-B14F-4D97-AF65-F5344CB8AC3E}">
        <p14:creationId xmlns:p14="http://schemas.microsoft.com/office/powerpoint/2010/main" val="365267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4" name="Picture Placeholder 23" descr="AZ138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1434364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3" descr="AZ142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3299240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7" descr="AZ1466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182007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4" name="Picture 3" descr="Diabetes.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2150167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TLR9_Endosome_and_Receptor_RGB 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8137"/>
            <a:ext cx="8856000" cy="2125663"/>
          </a:xfrm>
          <a:prstGeom prst="rect">
            <a:avLst/>
          </a:prstGeom>
        </p:spPr>
      </p:pic>
    </p:spTree>
    <p:extLst>
      <p:ext uri="{BB962C8B-B14F-4D97-AF65-F5344CB8AC3E}">
        <p14:creationId xmlns:p14="http://schemas.microsoft.com/office/powerpoint/2010/main" val="2034777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cientist in Lab 1">
    <p:spTree>
      <p:nvGrpSpPr>
        <p:cNvPr id="1" name=""/>
        <p:cNvGrpSpPr/>
        <p:nvPr/>
      </p:nvGrpSpPr>
      <p:grpSpPr>
        <a:xfrm>
          <a:off x="0" y="0"/>
          <a:ext cx="0" cy="0"/>
          <a:chOff x="0" y="0"/>
          <a:chExt cx="0" cy="0"/>
        </a:xfrm>
      </p:grpSpPr>
      <p:pic>
        <p:nvPicPr>
          <p:cNvPr id="5" name="Picture Placeholder 13" descr="AZ1486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138785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cientist in Lab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Deepal_P_Shot_2-02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8544" y="2876550"/>
            <a:ext cx="8856000" cy="2133600"/>
          </a:xfrm>
          <a:prstGeom prst="rect">
            <a:avLst/>
          </a:prstGeom>
        </p:spPr>
      </p:pic>
    </p:spTree>
    <p:extLst>
      <p:ext uri="{BB962C8B-B14F-4D97-AF65-F5344CB8AC3E}">
        <p14:creationId xmlns:p14="http://schemas.microsoft.com/office/powerpoint/2010/main" val="3331752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cientist in Lab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Drew_M-05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1"/>
            <a:ext cx="8856662" cy="2133600"/>
          </a:xfrm>
          <a:prstGeom prst="rect">
            <a:avLst/>
          </a:prstGeom>
        </p:spPr>
      </p:pic>
    </p:spTree>
    <p:extLst>
      <p:ext uri="{BB962C8B-B14F-4D97-AF65-F5344CB8AC3E}">
        <p14:creationId xmlns:p14="http://schemas.microsoft.com/office/powerpoint/2010/main" val="25243103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quipm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Shot_1-060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49"/>
            <a:ext cx="8856000" cy="2133601"/>
          </a:xfrm>
          <a:prstGeom prst="rect">
            <a:avLst/>
          </a:prstGeom>
        </p:spPr>
      </p:pic>
    </p:spTree>
    <p:extLst>
      <p:ext uri="{BB962C8B-B14F-4D97-AF65-F5344CB8AC3E}">
        <p14:creationId xmlns:p14="http://schemas.microsoft.com/office/powerpoint/2010/main" val="581016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_Science image_f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4124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quipm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Shot_3-03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662" cy="2133600"/>
          </a:xfrm>
          <a:prstGeom prst="rect">
            <a:avLst/>
          </a:prstGeom>
        </p:spPr>
      </p:pic>
    </p:spTree>
    <p:extLst>
      <p:ext uri="{BB962C8B-B14F-4D97-AF65-F5344CB8AC3E}">
        <p14:creationId xmlns:p14="http://schemas.microsoft.com/office/powerpoint/2010/main" val="2822725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ati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2" name="Picture 1" descr="Meryl_G-15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3538" y="2876551"/>
            <a:ext cx="8856000" cy="2133600"/>
          </a:xfrm>
          <a:prstGeom prst="rect">
            <a:avLst/>
          </a:prstGeom>
        </p:spPr>
      </p:pic>
    </p:spTree>
    <p:extLst>
      <p:ext uri="{BB962C8B-B14F-4D97-AF65-F5344CB8AC3E}">
        <p14:creationId xmlns:p14="http://schemas.microsoft.com/office/powerpoint/2010/main" val="2145215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ati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Liam_S-137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2876549"/>
            <a:ext cx="8856000" cy="2133601"/>
          </a:xfrm>
          <a:prstGeom prst="rect">
            <a:avLst/>
          </a:prstGeom>
        </p:spPr>
      </p:pic>
    </p:spTree>
    <p:extLst>
      <p:ext uri="{BB962C8B-B14F-4D97-AF65-F5344CB8AC3E}">
        <p14:creationId xmlns:p14="http://schemas.microsoft.com/office/powerpoint/2010/main" val="3156810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atient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Jasmine_A-141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2876549"/>
            <a:ext cx="8864600" cy="2133601"/>
          </a:xfrm>
          <a:prstGeom prst="rect">
            <a:avLst/>
          </a:prstGeom>
        </p:spPr>
      </p:pic>
    </p:spTree>
    <p:extLst>
      <p:ext uri="{BB962C8B-B14F-4D97-AF65-F5344CB8AC3E}">
        <p14:creationId xmlns:p14="http://schemas.microsoft.com/office/powerpoint/2010/main" val="2938016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Slide Mulberr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42348151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Slide Nav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087268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Slide Light Blu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3539402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Slide Purpl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3080467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Graphit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201137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08513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DNA_Inside_Blood_Vessel_10K_AD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767009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itchFamily="34" charset="0"/>
                <a:cs typeface="Arial"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8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398423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323380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5390519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078618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535750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1759794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5" name="Rectangle 4"/>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dirty="0">
                <a:solidFill>
                  <a:schemeClr val="tx1"/>
                </a:solidFill>
                <a:latin typeface="Arial" pitchFamily="34" charset="0"/>
                <a:cs typeface="Arial" pitchFamily="34" charset="0"/>
              </a:rPr>
              <a:t>Confidentiality Notice </a:t>
            </a:r>
            <a:endParaRPr lang="en-GB" sz="2400" dirty="0">
              <a:solidFill>
                <a:schemeClr val="tx1"/>
              </a:solidFill>
              <a:latin typeface="Arial" pitchFamily="34" charset="0"/>
              <a:cs typeface="Arial" pitchFamily="34" charset="0"/>
            </a:endParaRPr>
          </a:p>
        </p:txBody>
      </p:sp>
      <p:sp>
        <p:nvSpPr>
          <p:cNvPr id="7" name="Rectangle 6"/>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noProof="0" dirty="0">
                <a:solidFill>
                  <a:schemeClr val="tx1"/>
                </a:solidFill>
                <a:latin typeface="+mn-lt"/>
                <a:cs typeface="Arial"/>
              </a:rPr>
              <a:t>This file is private and may contain confidential and proprietary information. If you have received this file in error, please notify us and remove </a:t>
            </a:r>
            <a:br>
              <a:rPr lang="en-GB" sz="900" noProof="0" dirty="0">
                <a:solidFill>
                  <a:schemeClr val="tx1"/>
                </a:solidFill>
                <a:latin typeface="+mn-lt"/>
                <a:cs typeface="Arial"/>
              </a:rPr>
            </a:br>
            <a:r>
              <a:rPr lang="en-GB" sz="900" noProof="0" dirty="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900" kern="1200" dirty="0">
                <a:solidFill>
                  <a:schemeClr val="tx1"/>
                </a:solidFill>
                <a:latin typeface="+mn-lt"/>
                <a:ea typeface="+mn-ea"/>
                <a:cs typeface="Arial"/>
              </a:rPr>
              <a:t>1 Francis Crick Avenue</a:t>
            </a:r>
            <a:r>
              <a:rPr lang="en-US" sz="900" kern="1200" baseline="0" dirty="0">
                <a:solidFill>
                  <a:schemeClr val="tx1"/>
                </a:solidFill>
                <a:latin typeface="+mn-lt"/>
                <a:ea typeface="+mn-ea"/>
                <a:cs typeface="Arial"/>
              </a:rPr>
              <a:t>, </a:t>
            </a:r>
            <a:r>
              <a:rPr lang="en-US" sz="900" kern="1200" dirty="0">
                <a:solidFill>
                  <a:schemeClr val="tx1"/>
                </a:solidFill>
                <a:latin typeface="+mn-lt"/>
                <a:ea typeface="+mn-ea"/>
                <a:cs typeface="Arial"/>
              </a:rPr>
              <a:t>Cambridge Biomedical Campus, Cambridge, CB2 0AA</a:t>
            </a:r>
            <a:r>
              <a:rPr lang="en-GB" sz="900" noProof="0" dirty="0">
                <a:solidFill>
                  <a:schemeClr val="tx1"/>
                </a:solidFill>
                <a:latin typeface="+mn-lt"/>
                <a:cs typeface="Arial"/>
              </a:rPr>
              <a:t>, UK, T: +44(0)203 749 5000, www.astrazeneca.com</a:t>
            </a:r>
          </a:p>
        </p:txBody>
      </p:sp>
    </p:spTree>
    <p:extLst>
      <p:ext uri="{BB962C8B-B14F-4D97-AF65-F5344CB8AC3E}">
        <p14:creationId xmlns:p14="http://schemas.microsoft.com/office/powerpoint/2010/main" val="25651784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0833829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9816710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0222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ISPR_technology_for_genome_editing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3196244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5991623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2227695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35451936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6278668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0058625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624107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8646515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2378332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6253021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476138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13" descr="AZ1383_screen rotate.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0688526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642841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8347558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0693860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41940719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1422112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4438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Oncolog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3"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9"/>
            <a:ext cx="1998000" cy="659979"/>
          </a:xfrm>
          <a:prstGeom prst="rect">
            <a:avLst/>
          </a:prstGeom>
        </p:spPr>
      </p:pic>
      <p:pic>
        <p:nvPicPr>
          <p:cNvPr id="3" name="Picture 2" descr="page_04_AST109_TCell_Cancer_Cell_Lipid_Layer_10K_0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1"/>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5632446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600" y="205979"/>
            <a:ext cx="8415338" cy="383400"/>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hasCustomPrompt="1"/>
          </p:nvPr>
        </p:nvSpPr>
        <p:spPr>
          <a:xfrm>
            <a:off x="309600" y="588600"/>
            <a:ext cx="8416800" cy="3834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9" name="Text Placeholder 8"/>
          <p:cNvSpPr>
            <a:spLocks noGrp="1"/>
          </p:cNvSpPr>
          <p:nvPr>
            <p:ph type="body" sz="quarter" idx="13"/>
          </p:nvPr>
        </p:nvSpPr>
        <p:spPr>
          <a:xfrm>
            <a:off x="309600" y="1320300"/>
            <a:ext cx="6706800" cy="33183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11" name="Date Placeholder 10"/>
          <p:cNvSpPr>
            <a:spLocks noGrp="1"/>
          </p:cNvSpPr>
          <p:nvPr>
            <p:ph type="dt" sz="half" idx="14"/>
          </p:nvPr>
        </p:nvSpPr>
        <p:spPr>
          <a:xfrm>
            <a:off x="612000" y="4765500"/>
            <a:ext cx="3312000" cy="183600"/>
          </a:xfrm>
          <a:prstGeom prst="rect">
            <a:avLst/>
          </a:prstGeom>
        </p:spPr>
        <p:txBody>
          <a:bodyPr/>
          <a:lstStyle/>
          <a:p>
            <a:r>
              <a:rPr lang="en-US">
                <a:solidFill>
                  <a:srgbClr val="000000"/>
                </a:solidFill>
              </a:rPr>
              <a:t>Author | 00 Month Year</a:t>
            </a:r>
            <a:endParaRPr lang="sv-SE" dirty="0">
              <a:solidFill>
                <a:srgbClr val="000000"/>
              </a:solidFill>
            </a:endParaRPr>
          </a:p>
        </p:txBody>
      </p:sp>
      <p:sp>
        <p:nvSpPr>
          <p:cNvPr id="12" name="Slide Number Placeholder 11"/>
          <p:cNvSpPr>
            <a:spLocks noGrp="1"/>
          </p:cNvSpPr>
          <p:nvPr>
            <p:ph type="sldNum" sz="quarter" idx="15"/>
          </p:nvPr>
        </p:nvSpPr>
        <p:spPr/>
        <p:txBody>
          <a:bodyPr/>
          <a:lstStyle/>
          <a:p>
            <a:pPr>
              <a:defRPr/>
            </a:pPr>
            <a:fld id="{1748D8EB-9301-403A-889B-E8DDB32CFF4A}" type="slidenum">
              <a:rPr lang="en-GB" smtClean="0">
                <a:solidFill>
                  <a:srgbClr val="000000"/>
                </a:solidFill>
              </a:rPr>
              <a:pPr>
                <a:defRPr/>
              </a:pPr>
              <a:t>‹#›</a:t>
            </a:fld>
            <a:endParaRPr lang="en-GB" dirty="0">
              <a:solidFill>
                <a:srgbClr val="000000"/>
              </a:solidFill>
            </a:endParaRPr>
          </a:p>
        </p:txBody>
      </p:sp>
      <p:sp>
        <p:nvSpPr>
          <p:cNvPr id="13" name="Footer Placeholder 12"/>
          <p:cNvSpPr>
            <a:spLocks noGrp="1"/>
          </p:cNvSpPr>
          <p:nvPr>
            <p:ph type="ftr" sz="quarter" idx="16"/>
          </p:nvPr>
        </p:nvSpPr>
        <p:spPr>
          <a:xfrm>
            <a:off x="3924000" y="4765500"/>
            <a:ext cx="4320000" cy="183600"/>
          </a:xfrm>
          <a:prstGeom prst="rect">
            <a:avLst/>
          </a:prstGeom>
        </p:spPr>
        <p:txBody>
          <a:bodyPr/>
          <a:lstStyle/>
          <a:p>
            <a:r>
              <a:rPr lang="en-GB">
                <a:solidFill>
                  <a:srgbClr val="830051"/>
                </a:solidFill>
              </a:rPr>
              <a:t>Set area descriptor | Sub level 1</a:t>
            </a:r>
            <a:endParaRPr lang="sv-SE" dirty="0">
              <a:solidFill>
                <a:srgbClr val="830051"/>
              </a:solidFill>
            </a:endParaRPr>
          </a:p>
        </p:txBody>
      </p:sp>
    </p:spTree>
    <p:extLst>
      <p:ext uri="{BB962C8B-B14F-4D97-AF65-F5344CB8AC3E}">
        <p14:creationId xmlns:p14="http://schemas.microsoft.com/office/powerpoint/2010/main" val="13475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30979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23" descr="AZ138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387401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3" descr="AZ142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4275947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1.jp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3.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image" Target="../media/image1.jp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Z_SYMBOL_RGB.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211318905"/>
      </p:ext>
    </p:extLst>
  </p:cSld>
  <p:clrMap bg1="lt1" tx1="dk1" bg2="lt2" tx2="dk2" accent1="accent1" accent2="accent2" accent3="accent3" accent4="accent4" accent5="accent5" accent6="accent6" hlink="hlink" folHlink="folHlink"/>
  <p:sldLayoutIdLst>
    <p:sldLayoutId id="2147483752" r:id="rId1"/>
    <p:sldLayoutId id="2147483790"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24" r:id="rId11"/>
    <p:sldLayoutId id="2147483826" r:id="rId12"/>
    <p:sldLayoutId id="2147483789"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6052965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06" r:id="rId6"/>
    <p:sldLayoutId id="2147483807" r:id="rId7"/>
    <p:sldLayoutId id="2147483808" r:id="rId8"/>
    <p:sldLayoutId id="2147483809" r:id="rId9"/>
    <p:sldLayoutId id="2147483810" r:id="rId10"/>
    <p:sldLayoutId id="2147483825" r:id="rId11"/>
    <p:sldLayoutId id="2147483827"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56080045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4" name="Picture 3" descr="AZ_SYMBOL_RGB.jpg"/>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525332996"/>
      </p:ext>
    </p:extLst>
  </p:cSld>
  <p:clrMap bg1="lt1" tx1="dk1" bg2="lt2" tx2="dk2" accent1="accent1" accent2="accent2" accent3="accent3" accent4="accent4" accent5="accent5" accent6="accent6" hlink="hlink" folHlink="folHlink"/>
  <p:sldLayoutIdLst>
    <p:sldLayoutId id="2147483676" r:id="rId1"/>
    <p:sldLayoutId id="2147483714" r:id="rId2"/>
    <p:sldLayoutId id="2147483720" r:id="rId3"/>
    <p:sldLayoutId id="2147483721" r:id="rId4"/>
    <p:sldLayoutId id="2147483722" r:id="rId5"/>
    <p:sldLayoutId id="2147483723" r:id="rId6"/>
    <p:sldLayoutId id="2147483724" r:id="rId7"/>
    <p:sldLayoutId id="214748368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828" r:id="rId28"/>
    <p:sldLayoutId id="2147483829" r:id="rId2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4.xml"/><Relationship Id="rId5" Type="http://schemas.openxmlformats.org/officeDocument/2006/relationships/image" Target="../media/image2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4.png"/><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4.png"/><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4.xml"/><Relationship Id="rId5" Type="http://schemas.openxmlformats.org/officeDocument/2006/relationships/image" Target="../media/image24.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Dmitry.Onishchenko@msdecisions.ru" TargetMode="External"/><Relationship Id="rId1" Type="http://schemas.openxmlformats.org/officeDocument/2006/relationships/slideLayout" Target="../slideLayouts/slideLayout64.xml"/><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7.xml"/><Relationship Id="rId1" Type="http://schemas.openxmlformats.org/officeDocument/2006/relationships/vmlDrawing" Target="../drawings/vmlDrawing2.vml"/><Relationship Id="rId6" Type="http://schemas.openxmlformats.org/officeDocument/2006/relationships/image" Target="../media/image24.png"/><Relationship Id="rId5" Type="http://schemas.openxmlformats.org/officeDocument/2006/relationships/image" Target="../media/image28.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6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64.xml"/><Relationship Id="rId5" Type="http://schemas.openxmlformats.org/officeDocument/2006/relationships/image" Target="../media/image24.png"/><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3.emf"/><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4.xml"/><Relationship Id="rId1" Type="http://schemas.openxmlformats.org/officeDocument/2006/relationships/vmlDrawing" Target="../drawings/vmlDrawing1.vml"/><Relationship Id="rId5" Type="http://schemas.openxmlformats.org/officeDocument/2006/relationships/image" Target="../media/image24.png"/><Relationship Id="rId4" Type="http://schemas.openxmlformats.org/officeDocument/2006/relationships/image" Target="../media/image28.emf"/></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0.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64.xml"/><Relationship Id="rId6" Type="http://schemas.openxmlformats.org/officeDocument/2006/relationships/image" Target="../media/image28.png"/><Relationship Id="rId5" Type="http://schemas.openxmlformats.org/officeDocument/2006/relationships/image" Target="../media/image270.png"/><Relationship Id="rId4" Type="http://schemas.openxmlformats.org/officeDocument/2006/relationships/image" Target="../media/image260.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4.png"/><Relationship Id="rId2" Type="http://schemas.openxmlformats.org/officeDocument/2006/relationships/image" Target="../media/image31.png"/><Relationship Id="rId1" Type="http://schemas.openxmlformats.org/officeDocument/2006/relationships/slideLayout" Target="../slideLayouts/slideLayout6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6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9.png"/><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0.png"/><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6348"/>
            <a:ext cx="9144000" cy="767218"/>
          </a:xfrm>
        </p:spPr>
        <p:txBody>
          <a:bodyPr/>
          <a:lstStyle/>
          <a:p>
            <a:pPr algn="ctr">
              <a:lnSpc>
                <a:spcPts val="2100"/>
              </a:lnSpc>
            </a:pPr>
            <a:r>
              <a:rPr lang="en-US" sz="2000" dirty="0"/>
              <a:t>JOINT MODELING OF SURVIVAL AND TUMOR SIZE IN NSCLC</a:t>
            </a:r>
            <a:r>
              <a:rPr lang="en-US" dirty="0"/>
              <a:t> </a:t>
            </a:r>
            <a:br>
              <a:rPr lang="en-US" dirty="0"/>
            </a:br>
            <a:r>
              <a:rPr lang="en-US" sz="1400" dirty="0"/>
              <a:t>CLINICAL TRIAL SIMULATIONS AND MODEL VALIDATION AT STUDY AND SUBJECT LEVELS</a:t>
            </a:r>
            <a:r>
              <a:rPr lang="en-US" dirty="0"/>
              <a:t> </a:t>
            </a:r>
          </a:p>
        </p:txBody>
      </p:sp>
      <p:sp>
        <p:nvSpPr>
          <p:cNvPr id="10" name="Text Placeholder 9"/>
          <p:cNvSpPr>
            <a:spLocks noGrp="1"/>
          </p:cNvSpPr>
          <p:nvPr>
            <p:ph type="body" sz="quarter" idx="15"/>
          </p:nvPr>
        </p:nvSpPr>
        <p:spPr/>
        <p:txBody>
          <a:bodyPr/>
          <a:lstStyle/>
          <a:p>
            <a:endParaRPr lang="en-US"/>
          </a:p>
        </p:txBody>
      </p:sp>
      <p:pic>
        <p:nvPicPr>
          <p:cNvPr id="8" name="Picture 7"/>
          <p:cNvPicPr>
            <a:picLocks noChangeAspect="1"/>
          </p:cNvPicPr>
          <p:nvPr/>
        </p:nvPicPr>
        <p:blipFill rotWithShape="1">
          <a:blip r:embed="rId2"/>
          <a:srcRect r="79809"/>
          <a:stretch/>
        </p:blipFill>
        <p:spPr>
          <a:xfrm>
            <a:off x="238646" y="170889"/>
            <a:ext cx="846109" cy="600075"/>
          </a:xfrm>
          <a:prstGeom prst="rect">
            <a:avLst/>
          </a:prstGeom>
        </p:spPr>
      </p:pic>
      <p:sp>
        <p:nvSpPr>
          <p:cNvPr id="4" name="Rectangle 3"/>
          <p:cNvSpPr/>
          <p:nvPr/>
        </p:nvSpPr>
        <p:spPr>
          <a:xfrm>
            <a:off x="7058291" y="2395607"/>
            <a:ext cx="1957005" cy="4667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1"/>
          </p:nvPr>
        </p:nvSpPr>
        <p:spPr>
          <a:xfrm>
            <a:off x="799070" y="1724861"/>
            <a:ext cx="8200930" cy="739604"/>
          </a:xfrm>
        </p:spPr>
        <p:txBody>
          <a:bodyPr/>
          <a:lstStyle/>
          <a:p>
            <a:pPr>
              <a:lnSpc>
                <a:spcPts val="1900"/>
              </a:lnSpc>
            </a:pPr>
            <a:r>
              <a:rPr lang="en-US" sz="1200" i="1" dirty="0"/>
              <a:t>Dmitry Onishchenko,		 		James Dunyak, Gabriel Helmlinger, </a:t>
            </a:r>
          </a:p>
          <a:p>
            <a:pPr>
              <a:lnSpc>
                <a:spcPts val="1800"/>
              </a:lnSpc>
            </a:pPr>
            <a:r>
              <a:rPr lang="en-US" sz="1200" i="1" dirty="0"/>
              <a:t>Kirill Peskov 					Eric Masson, Helen Tomkinson, </a:t>
            </a:r>
          </a:p>
          <a:p>
            <a:pPr>
              <a:lnSpc>
                <a:spcPts val="1800"/>
              </a:lnSpc>
            </a:pPr>
            <a:r>
              <a:rPr lang="en-US" sz="1600" i="1" dirty="0"/>
              <a:t>							</a:t>
            </a:r>
            <a:r>
              <a:rPr lang="en-US" sz="1200" i="1" dirty="0"/>
              <a:t>Nidal Al-Huniti</a:t>
            </a:r>
          </a:p>
          <a:p>
            <a:pPr>
              <a:lnSpc>
                <a:spcPts val="1800"/>
              </a:lnSpc>
            </a:pPr>
            <a:r>
              <a:rPr lang="en-US" sz="1200" b="0" i="1" dirty="0">
                <a:solidFill>
                  <a:srgbClr val="0000FF"/>
                </a:solidFill>
              </a:rPr>
              <a:t>M&amp;S Decisions, Moscow, Russia</a:t>
            </a:r>
            <a:r>
              <a:rPr lang="en-US" sz="1600" b="0" i="1" dirty="0">
                <a:solidFill>
                  <a:srgbClr val="0000FF"/>
                </a:solidFill>
              </a:rPr>
              <a:t> </a:t>
            </a:r>
            <a:r>
              <a:rPr lang="en-US" sz="1200" b="0" i="1" dirty="0">
                <a:solidFill>
                  <a:srgbClr val="0000FF"/>
                </a:solidFill>
              </a:rPr>
              <a:t>			</a:t>
            </a:r>
            <a:r>
              <a:rPr lang="en-US" sz="1200" b="0" i="1" dirty="0">
                <a:solidFill>
                  <a:schemeClr val="tx2"/>
                </a:solidFill>
              </a:rPr>
              <a:t>Quantitative Clinical Pharmacology, AstraZeneca, Waltham, MA, USA</a:t>
            </a:r>
            <a:endParaRPr lang="en-US" sz="1200" b="0" i="1" dirty="0">
              <a:solidFill>
                <a:srgbClr val="0000FF"/>
              </a:solidFill>
            </a:endParaRPr>
          </a:p>
        </p:txBody>
      </p:sp>
      <p:pic>
        <p:nvPicPr>
          <p:cNvPr id="11" name="Picture 10"/>
          <p:cNvPicPr>
            <a:picLocks noChangeAspect="1"/>
          </p:cNvPicPr>
          <p:nvPr/>
        </p:nvPicPr>
        <p:blipFill rotWithShape="1">
          <a:blip r:embed="rId3"/>
          <a:srcRect b="27297"/>
          <a:stretch/>
        </p:blipFill>
        <p:spPr>
          <a:xfrm>
            <a:off x="145555" y="4088463"/>
            <a:ext cx="3657600" cy="909940"/>
          </a:xfrm>
          <a:prstGeom prst="rect">
            <a:avLst/>
          </a:prstGeom>
          <a:ln w="25400">
            <a:solidFill>
              <a:schemeClr val="bg1"/>
            </a:solidFill>
          </a:ln>
        </p:spPr>
      </p:pic>
    </p:spTree>
    <p:extLst>
      <p:ext uri="{BB962C8B-B14F-4D97-AF65-F5344CB8AC3E}">
        <p14:creationId xmlns:p14="http://schemas.microsoft.com/office/powerpoint/2010/main" val="53199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C4F54F3-C349-4609-AFEE-01462D5C7942}" type="slidenum">
              <a:rPr lang="en-GB" smtClean="0"/>
              <a:pPr/>
              <a:t>10</a:t>
            </a:fld>
            <a:endParaRPr lang="en-GB" dirty="0"/>
          </a:p>
        </p:txBody>
      </p:sp>
      <p:sp>
        <p:nvSpPr>
          <p:cNvPr id="3" name="Title 2"/>
          <p:cNvSpPr>
            <a:spLocks noGrp="1"/>
          </p:cNvSpPr>
          <p:nvPr>
            <p:ph type="title"/>
          </p:nvPr>
        </p:nvSpPr>
        <p:spPr/>
        <p:txBody>
          <a:bodyPr/>
          <a:lstStyle/>
          <a:p>
            <a:r>
              <a:rPr lang="en-US" dirty="0"/>
              <a:t>Posterior predictive checks for the joint model</a:t>
            </a:r>
            <a:br>
              <a:rPr lang="en-US" dirty="0"/>
            </a:br>
            <a:r>
              <a:rPr lang="en-US" sz="1800" dirty="0"/>
              <a:t>Conditional survival estimates</a:t>
            </a:r>
          </a:p>
        </p:txBody>
      </p:sp>
      <p:pic>
        <p:nvPicPr>
          <p:cNvPr id="7" name="Picture 6"/>
          <p:cNvPicPr>
            <a:picLocks noChangeAspect="1"/>
          </p:cNvPicPr>
          <p:nvPr/>
        </p:nvPicPr>
        <p:blipFill rotWithShape="1">
          <a:blip r:embed="rId2"/>
          <a:srcRect t="5655"/>
          <a:stretch/>
        </p:blipFill>
        <p:spPr>
          <a:xfrm>
            <a:off x="445840" y="1385496"/>
            <a:ext cx="2777490" cy="3129960"/>
          </a:xfrm>
          <a:prstGeom prst="rect">
            <a:avLst/>
          </a:prstGeom>
        </p:spPr>
      </p:pic>
      <p:pic>
        <p:nvPicPr>
          <p:cNvPr id="8" name="Picture 7"/>
          <p:cNvPicPr>
            <a:picLocks noChangeAspect="1"/>
          </p:cNvPicPr>
          <p:nvPr/>
        </p:nvPicPr>
        <p:blipFill rotWithShape="1">
          <a:blip r:embed="rId3"/>
          <a:srcRect t="5368"/>
          <a:stretch/>
        </p:blipFill>
        <p:spPr>
          <a:xfrm>
            <a:off x="3435896" y="1369594"/>
            <a:ext cx="2666048" cy="3066487"/>
          </a:xfrm>
          <a:prstGeom prst="rect">
            <a:avLst/>
          </a:prstGeom>
        </p:spPr>
      </p:pic>
      <p:pic>
        <p:nvPicPr>
          <p:cNvPr id="9" name="Picture 8"/>
          <p:cNvPicPr>
            <a:picLocks/>
          </p:cNvPicPr>
          <p:nvPr/>
        </p:nvPicPr>
        <p:blipFill rotWithShape="1">
          <a:blip r:embed="rId4"/>
          <a:srcRect t="5415"/>
          <a:stretch/>
        </p:blipFill>
        <p:spPr>
          <a:xfrm>
            <a:off x="6314510" y="1379867"/>
            <a:ext cx="2666048" cy="3078000"/>
          </a:xfrm>
          <a:prstGeom prst="rect">
            <a:avLst/>
          </a:prstGeom>
        </p:spPr>
      </p:pic>
      <p:sp>
        <p:nvSpPr>
          <p:cNvPr id="13" name="TextBox 12"/>
          <p:cNvSpPr txBox="1"/>
          <p:nvPr/>
        </p:nvSpPr>
        <p:spPr>
          <a:xfrm>
            <a:off x="694163" y="922416"/>
            <a:ext cx="2529539" cy="369332"/>
          </a:xfrm>
          <a:prstGeom prst="rect">
            <a:avLst/>
          </a:prstGeom>
          <a:noFill/>
        </p:spPr>
        <p:txBody>
          <a:bodyPr wrap="none" rtlCol="0">
            <a:spAutoFit/>
          </a:bodyPr>
          <a:lstStyle/>
          <a:p>
            <a:r>
              <a:rPr lang="en-US" dirty="0"/>
              <a:t>CAT = A (258 subjects)</a:t>
            </a:r>
          </a:p>
        </p:txBody>
      </p:sp>
      <p:sp>
        <p:nvSpPr>
          <p:cNvPr id="14" name="TextBox 13"/>
          <p:cNvSpPr txBox="1"/>
          <p:nvPr/>
        </p:nvSpPr>
        <p:spPr>
          <a:xfrm>
            <a:off x="3677552" y="922416"/>
            <a:ext cx="2426818" cy="369332"/>
          </a:xfrm>
          <a:prstGeom prst="rect">
            <a:avLst/>
          </a:prstGeom>
          <a:noFill/>
        </p:spPr>
        <p:txBody>
          <a:bodyPr wrap="none" rtlCol="0">
            <a:spAutoFit/>
          </a:bodyPr>
          <a:lstStyle/>
          <a:p>
            <a:r>
              <a:rPr lang="en-US" dirty="0"/>
              <a:t>CAT = B (82 subjects)</a:t>
            </a:r>
          </a:p>
        </p:txBody>
      </p:sp>
      <p:sp>
        <p:nvSpPr>
          <p:cNvPr id="15" name="TextBox 14"/>
          <p:cNvSpPr txBox="1"/>
          <p:nvPr/>
        </p:nvSpPr>
        <p:spPr>
          <a:xfrm>
            <a:off x="6551948" y="922416"/>
            <a:ext cx="2439642" cy="369332"/>
          </a:xfrm>
          <a:prstGeom prst="rect">
            <a:avLst/>
          </a:prstGeom>
          <a:noFill/>
        </p:spPr>
        <p:txBody>
          <a:bodyPr wrap="none" rtlCol="0">
            <a:spAutoFit/>
          </a:bodyPr>
          <a:lstStyle/>
          <a:p>
            <a:r>
              <a:rPr lang="en-US" dirty="0"/>
              <a:t>CAT = C (90 subjects)</a:t>
            </a:r>
          </a:p>
        </p:txBody>
      </p:sp>
      <p:sp>
        <p:nvSpPr>
          <p:cNvPr id="16" name="TextBox 15"/>
          <p:cNvSpPr txBox="1"/>
          <p:nvPr/>
        </p:nvSpPr>
        <p:spPr>
          <a:xfrm rot="16200000">
            <a:off x="-98942" y="2603562"/>
            <a:ext cx="782587" cy="276999"/>
          </a:xfrm>
          <a:prstGeom prst="rect">
            <a:avLst/>
          </a:prstGeom>
          <a:noFill/>
        </p:spPr>
        <p:txBody>
          <a:bodyPr wrap="none" rtlCol="0">
            <a:spAutoFit/>
          </a:bodyPr>
          <a:lstStyle/>
          <a:p>
            <a:r>
              <a:rPr lang="en-US" sz="1200" b="1" dirty="0"/>
              <a:t>Survival</a:t>
            </a:r>
          </a:p>
        </p:txBody>
      </p:sp>
      <p:sp>
        <p:nvSpPr>
          <p:cNvPr id="17" name="TextBox 16"/>
          <p:cNvSpPr txBox="1"/>
          <p:nvPr/>
        </p:nvSpPr>
        <p:spPr>
          <a:xfrm>
            <a:off x="4554944" y="4494739"/>
            <a:ext cx="732893" cy="276999"/>
          </a:xfrm>
          <a:prstGeom prst="rect">
            <a:avLst/>
          </a:prstGeom>
          <a:noFill/>
        </p:spPr>
        <p:txBody>
          <a:bodyPr wrap="none" rtlCol="0">
            <a:spAutoFit/>
          </a:bodyPr>
          <a:lstStyle/>
          <a:p>
            <a:r>
              <a:rPr lang="en-US" sz="1200" b="1" dirty="0"/>
              <a:t>Months</a:t>
            </a:r>
          </a:p>
        </p:txBody>
      </p:sp>
      <p:pic>
        <p:nvPicPr>
          <p:cNvPr id="12" name="Picture 11"/>
          <p:cNvPicPr>
            <a:picLocks noChangeAspect="1"/>
          </p:cNvPicPr>
          <p:nvPr/>
        </p:nvPicPr>
        <p:blipFill rotWithShape="1">
          <a:blip r:embed="rId5"/>
          <a:srcRect r="79809"/>
          <a:stretch/>
        </p:blipFill>
        <p:spPr>
          <a:xfrm>
            <a:off x="7772423" y="4547421"/>
            <a:ext cx="652712" cy="462915"/>
          </a:xfrm>
          <a:prstGeom prst="rect">
            <a:avLst/>
          </a:prstGeom>
        </p:spPr>
      </p:pic>
      <p:sp>
        <p:nvSpPr>
          <p:cNvPr id="18" name="TextBox 17"/>
          <p:cNvSpPr txBox="1"/>
          <p:nvPr/>
        </p:nvSpPr>
        <p:spPr>
          <a:xfrm>
            <a:off x="5543846" y="4732846"/>
            <a:ext cx="2218043" cy="338554"/>
          </a:xfrm>
          <a:prstGeom prst="rect">
            <a:avLst/>
          </a:prstGeom>
          <a:noFill/>
        </p:spPr>
        <p:txBody>
          <a:bodyPr wrap="none" rtlCol="0">
            <a:spAutoFit/>
          </a:bodyPr>
          <a:lstStyle/>
          <a:p>
            <a:r>
              <a:rPr lang="en-US" sz="1600" dirty="0"/>
              <a:t>IPASS, </a:t>
            </a:r>
            <a:r>
              <a:rPr lang="en-US" sz="1600" i="1" dirty="0">
                <a:solidFill>
                  <a:srgbClr val="000000"/>
                </a:solidFill>
              </a:rPr>
              <a:t>NCT00322452</a:t>
            </a:r>
            <a:endParaRPr lang="en-US" sz="1600" dirty="0"/>
          </a:p>
        </p:txBody>
      </p:sp>
    </p:spTree>
    <p:extLst>
      <p:ext uri="{BB962C8B-B14F-4D97-AF65-F5344CB8AC3E}">
        <p14:creationId xmlns:p14="http://schemas.microsoft.com/office/powerpoint/2010/main" val="208519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C4F54F3-C349-4609-AFEE-01462D5C7942}" type="slidenum">
              <a:rPr lang="en-GB" smtClean="0"/>
              <a:pPr/>
              <a:t>11</a:t>
            </a:fld>
            <a:endParaRPr lang="en-GB" dirty="0"/>
          </a:p>
        </p:txBody>
      </p:sp>
      <p:sp>
        <p:nvSpPr>
          <p:cNvPr id="3" name="Title 2"/>
          <p:cNvSpPr>
            <a:spLocks noGrp="1"/>
          </p:cNvSpPr>
          <p:nvPr>
            <p:ph type="title"/>
          </p:nvPr>
        </p:nvSpPr>
        <p:spPr/>
        <p:txBody>
          <a:bodyPr/>
          <a:lstStyle/>
          <a:p>
            <a:r>
              <a:rPr lang="en-US" dirty="0"/>
              <a:t>Internal model validation at study level</a:t>
            </a:r>
            <a:br>
              <a:rPr lang="en-US" dirty="0"/>
            </a:br>
            <a:r>
              <a:rPr lang="en-US" sz="1800" dirty="0"/>
              <a:t>Clinical trial simulations</a:t>
            </a:r>
            <a:endParaRPr lang="en-GB" sz="1800" dirty="0"/>
          </a:p>
        </p:txBody>
      </p:sp>
      <p:sp>
        <p:nvSpPr>
          <p:cNvPr id="6" name="Rectangle 4"/>
          <p:cNvSpPr>
            <a:spLocks noChangeArrowheads="1"/>
          </p:cNvSpPr>
          <p:nvPr/>
        </p:nvSpPr>
        <p:spPr bwMode="auto">
          <a:xfrm>
            <a:off x="487341" y="4092021"/>
            <a:ext cx="7248888" cy="523220"/>
          </a:xfrm>
          <a:prstGeom prst="rect">
            <a:avLst/>
          </a:prstGeom>
          <a:noFill/>
          <a:ln w="9525">
            <a:solidFill>
              <a:srgbClr val="0000FF"/>
            </a:solidFill>
            <a:miter lim="800000"/>
            <a:headEnd/>
            <a:tailEnd/>
          </a:ln>
          <a:effectLst/>
        </p:spPr>
        <p:txBody>
          <a:bodyPr vert="horz" wrap="square" lIns="91440" tIns="45720" rIns="91440" bIns="45720" numCol="1" anchor="ctr" anchorCtr="0" compatLnSpc="1">
            <a:prstTxWarp prst="textNoShape">
              <a:avLst/>
            </a:prstTxWarp>
            <a:spAutoFit/>
          </a:bodyPr>
          <a:lstStyle/>
          <a:p>
            <a:pPr defTabSz="914400"/>
            <a:r>
              <a:rPr lang="en-US" sz="1400" b="1" dirty="0">
                <a:solidFill>
                  <a:srgbClr val="0000FF"/>
                </a:solidFill>
                <a:ea typeface="Times New Roman" pitchFamily="18" charset="0"/>
                <a:cs typeface="Arial" pitchFamily="34" charset="0"/>
              </a:rPr>
              <a:t>Survival simulations for </a:t>
            </a:r>
            <a:r>
              <a:rPr kumimoji="0" lang="en-US" sz="1400" b="1" i="0" u="none" strike="noStrike" cap="none" normalizeH="0" baseline="0" dirty="0">
                <a:ln>
                  <a:noFill/>
                </a:ln>
                <a:solidFill>
                  <a:srgbClr val="0000FF"/>
                </a:solidFill>
                <a:effectLst/>
                <a:latin typeface="Arial" pitchFamily="34" charset="0"/>
                <a:ea typeface="Times New Roman" pitchFamily="18" charset="0"/>
                <a:cs typeface="Arial" pitchFamily="34" charset="0"/>
              </a:rPr>
              <a:t>EGFR-stratified</a:t>
            </a:r>
            <a:r>
              <a:rPr kumimoji="0" lang="en-US" sz="1400" b="1" i="0" u="none" strike="noStrike" cap="none" normalizeH="0" dirty="0">
                <a:ln>
                  <a:noFill/>
                </a:ln>
                <a:solidFill>
                  <a:srgbClr val="0000FF"/>
                </a:solidFill>
                <a:effectLst/>
                <a:latin typeface="Arial" pitchFamily="34" charset="0"/>
                <a:ea typeface="Times New Roman" pitchFamily="18" charset="0"/>
                <a:cs typeface="Arial" pitchFamily="34" charset="0"/>
              </a:rPr>
              <a:t> model population: </a:t>
            </a:r>
          </a:p>
          <a:p>
            <a:pPr defTabSz="914400"/>
            <a:r>
              <a:rPr kumimoji="0" lang="en-US" sz="1400" b="1" i="0" u="none" strike="noStrike" cap="none" normalizeH="0" dirty="0">
                <a:ln>
                  <a:noFill/>
                </a:ln>
                <a:solidFill>
                  <a:srgbClr val="0000FF"/>
                </a:solidFill>
                <a:effectLst/>
                <a:latin typeface="Arial" pitchFamily="34" charset="0"/>
                <a:ea typeface="Times New Roman" pitchFamily="18" charset="0"/>
                <a:cs typeface="Arial" pitchFamily="34" charset="0"/>
              </a:rPr>
              <a:t>simulated survival outcomes are clearly separated based on a significant covariate</a:t>
            </a:r>
            <a:endParaRPr kumimoji="0" lang="en-US" sz="1400" b="1" i="0" u="none" strike="noStrike" cap="none" normalizeH="0" baseline="0" dirty="0">
              <a:ln>
                <a:noFill/>
              </a:ln>
              <a:solidFill>
                <a:srgbClr val="0000FF"/>
              </a:solidFill>
              <a:effectLst/>
              <a:latin typeface="Arial" pitchFamily="34" charset="0"/>
              <a:cs typeface="Arial" pitchFamily="34" charset="0"/>
            </a:endParaRPr>
          </a:p>
        </p:txBody>
      </p:sp>
      <p:grpSp>
        <p:nvGrpSpPr>
          <p:cNvPr id="29" name="Group 28"/>
          <p:cNvGrpSpPr/>
          <p:nvPr/>
        </p:nvGrpSpPr>
        <p:grpSpPr>
          <a:xfrm>
            <a:off x="496722" y="1063300"/>
            <a:ext cx="4369130" cy="2974994"/>
            <a:chOff x="611022" y="1012500"/>
            <a:chExt cx="4369130" cy="2974994"/>
          </a:xfrm>
        </p:grpSpPr>
        <p:sp>
          <p:nvSpPr>
            <p:cNvPr id="20" name="Rectangle 19"/>
            <p:cNvSpPr/>
            <p:nvPr/>
          </p:nvSpPr>
          <p:spPr>
            <a:xfrm>
              <a:off x="633842" y="1012500"/>
              <a:ext cx="4346310" cy="29543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cstate="print"/>
            <a:stretch>
              <a:fillRect/>
            </a:stretch>
          </p:blipFill>
          <p:spPr>
            <a:xfrm>
              <a:off x="845296" y="1035280"/>
              <a:ext cx="4134856" cy="2750603"/>
            </a:xfrm>
            <a:prstGeom prst="rect">
              <a:avLst/>
            </a:prstGeom>
          </p:spPr>
        </p:pic>
        <p:sp>
          <p:nvSpPr>
            <p:cNvPr id="22" name="TextBox 21"/>
            <p:cNvSpPr txBox="1"/>
            <p:nvPr/>
          </p:nvSpPr>
          <p:spPr>
            <a:xfrm rot="16200000">
              <a:off x="-247186" y="2173208"/>
              <a:ext cx="1993415" cy="276999"/>
            </a:xfrm>
            <a:prstGeom prst="rect">
              <a:avLst/>
            </a:prstGeom>
            <a:noFill/>
          </p:spPr>
          <p:txBody>
            <a:bodyPr wrap="square" rtlCol="0">
              <a:spAutoFit/>
            </a:bodyPr>
            <a:lstStyle/>
            <a:p>
              <a:r>
                <a:rPr lang="en-US" sz="1200" b="1" dirty="0"/>
                <a:t>Probability (Survival)</a:t>
              </a:r>
            </a:p>
          </p:txBody>
        </p:sp>
        <p:sp>
          <p:nvSpPr>
            <p:cNvPr id="23" name="TextBox 22"/>
            <p:cNvSpPr txBox="1"/>
            <p:nvPr/>
          </p:nvSpPr>
          <p:spPr>
            <a:xfrm>
              <a:off x="1179239" y="2835181"/>
              <a:ext cx="2347732" cy="276999"/>
            </a:xfrm>
            <a:prstGeom prst="rect">
              <a:avLst/>
            </a:prstGeom>
            <a:noFill/>
          </p:spPr>
          <p:txBody>
            <a:bodyPr wrap="square" rtlCol="0">
              <a:spAutoFit/>
            </a:bodyPr>
            <a:lstStyle/>
            <a:p>
              <a:r>
                <a:rPr lang="en-US" sz="1200" b="1" dirty="0"/>
                <a:t>Simulated trials: 100</a:t>
              </a:r>
            </a:p>
          </p:txBody>
        </p:sp>
        <p:sp>
          <p:nvSpPr>
            <p:cNvPr id="24" name="Rectangle 23"/>
            <p:cNvSpPr/>
            <p:nvPr/>
          </p:nvSpPr>
          <p:spPr>
            <a:xfrm>
              <a:off x="1176247" y="3071118"/>
              <a:ext cx="3647793" cy="461665"/>
            </a:xfrm>
            <a:prstGeom prst="rect">
              <a:avLst/>
            </a:prstGeom>
            <a:noFill/>
          </p:spPr>
          <p:txBody>
            <a:bodyPr wrap="square">
              <a:spAutoFit/>
            </a:bodyPr>
            <a:lstStyle/>
            <a:p>
              <a:r>
                <a:rPr lang="en-US" sz="1200" b="1" i="1" dirty="0">
                  <a:solidFill>
                    <a:srgbClr val="FF0000"/>
                  </a:solidFill>
                </a:rPr>
                <a:t>Independent posterior draws for model parameters were used for each trial</a:t>
              </a:r>
            </a:p>
          </p:txBody>
        </p:sp>
        <p:sp>
          <p:nvSpPr>
            <p:cNvPr id="25" name="TextBox 24"/>
            <p:cNvSpPr txBox="1">
              <a:spLocks noChangeAspect="1"/>
            </p:cNvSpPr>
            <p:nvPr/>
          </p:nvSpPr>
          <p:spPr>
            <a:xfrm>
              <a:off x="1619841" y="3710495"/>
              <a:ext cx="2816678" cy="276999"/>
            </a:xfrm>
            <a:prstGeom prst="rect">
              <a:avLst/>
            </a:prstGeom>
            <a:noFill/>
          </p:spPr>
          <p:txBody>
            <a:bodyPr wrap="square" rtlCol="0">
              <a:spAutoFit/>
            </a:bodyPr>
            <a:lstStyle/>
            <a:p>
              <a:pPr algn="ctr"/>
              <a:r>
                <a:rPr lang="en-US" sz="1200" b="1" dirty="0">
                  <a:solidFill>
                    <a:srgbClr val="000000"/>
                  </a:solidFill>
                </a:rPr>
                <a:t>Time from randomization (months)</a:t>
              </a:r>
            </a:p>
          </p:txBody>
        </p:sp>
        <p:sp>
          <p:nvSpPr>
            <p:cNvPr id="8" name="TextBox 7"/>
            <p:cNvSpPr txBox="1"/>
            <p:nvPr/>
          </p:nvSpPr>
          <p:spPr>
            <a:xfrm>
              <a:off x="3174178" y="1381724"/>
              <a:ext cx="1257075" cy="307777"/>
            </a:xfrm>
            <a:prstGeom prst="rect">
              <a:avLst/>
            </a:prstGeom>
            <a:noFill/>
          </p:spPr>
          <p:txBody>
            <a:bodyPr wrap="none" rtlCol="0">
              <a:spAutoFit/>
            </a:bodyPr>
            <a:lstStyle/>
            <a:p>
              <a:r>
                <a:rPr lang="en-US" sz="1400" b="1" dirty="0">
                  <a:solidFill>
                    <a:srgbClr val="69A12B"/>
                  </a:solidFill>
                </a:rPr>
                <a:t>258 subjects</a:t>
              </a:r>
              <a:endParaRPr lang="en-US" sz="1400" dirty="0"/>
            </a:p>
          </p:txBody>
        </p:sp>
        <p:sp>
          <p:nvSpPr>
            <p:cNvPr id="9" name="TextBox 8"/>
            <p:cNvSpPr txBox="1"/>
            <p:nvPr/>
          </p:nvSpPr>
          <p:spPr>
            <a:xfrm>
              <a:off x="1309139" y="2157818"/>
              <a:ext cx="1257075" cy="307777"/>
            </a:xfrm>
            <a:prstGeom prst="rect">
              <a:avLst/>
            </a:prstGeom>
            <a:noFill/>
          </p:spPr>
          <p:txBody>
            <a:bodyPr wrap="none" rtlCol="0">
              <a:spAutoFit/>
            </a:bodyPr>
            <a:lstStyle/>
            <a:p>
              <a:r>
                <a:rPr lang="en-US" sz="1400" b="1" dirty="0">
                  <a:solidFill>
                    <a:srgbClr val="EB7703"/>
                  </a:solidFill>
                </a:rPr>
                <a:t>172 subjects</a:t>
              </a:r>
              <a:endParaRPr lang="en-US" sz="1400" dirty="0"/>
            </a:p>
          </p:txBody>
        </p:sp>
      </p:grpSp>
      <p:grpSp>
        <p:nvGrpSpPr>
          <p:cNvPr id="28" name="Group 27"/>
          <p:cNvGrpSpPr/>
          <p:nvPr/>
        </p:nvGrpSpPr>
        <p:grpSpPr>
          <a:xfrm>
            <a:off x="4511003" y="715342"/>
            <a:ext cx="3171046" cy="1437262"/>
            <a:chOff x="5311103" y="1809750"/>
            <a:chExt cx="3171046" cy="1437262"/>
          </a:xfrm>
        </p:grpSpPr>
        <p:sp>
          <p:nvSpPr>
            <p:cNvPr id="10" name="Rectangle 9"/>
            <p:cNvSpPr/>
            <p:nvPr/>
          </p:nvSpPr>
          <p:spPr>
            <a:xfrm>
              <a:off x="5311103" y="1809750"/>
              <a:ext cx="3171046" cy="1437262"/>
            </a:xfrm>
            <a:prstGeom prst="rect">
              <a:avLst/>
            </a:prstGeom>
            <a:solidFill>
              <a:srgbClr val="F6E7E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539702" y="2569405"/>
              <a:ext cx="1332000" cy="0"/>
            </a:xfrm>
            <a:prstGeom prst="line">
              <a:avLst/>
            </a:prstGeom>
            <a:noFill/>
            <a:ln w="38100">
              <a:solidFill>
                <a:srgbClr val="1A961D"/>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539702" y="2329730"/>
              <a:ext cx="1296000" cy="0"/>
            </a:xfrm>
            <a:prstGeom prst="line">
              <a:avLst/>
            </a:prstGeom>
            <a:noFill/>
            <a:ln w="38100">
              <a:solidFill>
                <a:srgbClr val="136F15"/>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985773" y="2430905"/>
              <a:ext cx="1351652" cy="276999"/>
            </a:xfrm>
            <a:prstGeom prst="rect">
              <a:avLst/>
            </a:prstGeom>
            <a:noFill/>
          </p:spPr>
          <p:txBody>
            <a:bodyPr wrap="none" rtlCol="0">
              <a:spAutoFit/>
            </a:bodyPr>
            <a:lstStyle/>
            <a:p>
              <a:r>
                <a:rPr lang="en-US" sz="1200" b="1" dirty="0"/>
                <a:t>(EGFR+) 95% CI</a:t>
              </a:r>
            </a:p>
          </p:txBody>
        </p:sp>
        <p:sp>
          <p:nvSpPr>
            <p:cNvPr id="15" name="TextBox 14"/>
            <p:cNvSpPr txBox="1"/>
            <p:nvPr/>
          </p:nvSpPr>
          <p:spPr>
            <a:xfrm>
              <a:off x="6985773" y="2191230"/>
              <a:ext cx="1249060" cy="276999"/>
            </a:xfrm>
            <a:prstGeom prst="rect">
              <a:avLst/>
            </a:prstGeom>
            <a:noFill/>
          </p:spPr>
          <p:txBody>
            <a:bodyPr wrap="none" rtlCol="0">
              <a:spAutoFit/>
            </a:bodyPr>
            <a:lstStyle/>
            <a:p>
              <a:r>
                <a:rPr lang="en-US" sz="1200" b="1" dirty="0"/>
                <a:t>(EGFR+) mean</a:t>
              </a:r>
            </a:p>
          </p:txBody>
        </p:sp>
        <p:cxnSp>
          <p:nvCxnSpPr>
            <p:cNvPr id="16" name="Straight Connector 15"/>
            <p:cNvCxnSpPr/>
            <p:nvPr/>
          </p:nvCxnSpPr>
          <p:spPr>
            <a:xfrm>
              <a:off x="5539702" y="3026408"/>
              <a:ext cx="1332000" cy="0"/>
            </a:xfrm>
            <a:prstGeom prst="line">
              <a:avLst/>
            </a:prstGeom>
            <a:noFill/>
            <a:ln w="38100">
              <a:solidFill>
                <a:srgbClr val="EB7703"/>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530993" y="2798809"/>
              <a:ext cx="1296000" cy="0"/>
            </a:xfrm>
            <a:prstGeom prst="line">
              <a:avLst/>
            </a:prstGeom>
            <a:noFill/>
            <a:ln w="38100">
              <a:solidFill>
                <a:srgbClr val="EB7703"/>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990582" y="2887908"/>
              <a:ext cx="1346844" cy="276999"/>
            </a:xfrm>
            <a:prstGeom prst="rect">
              <a:avLst/>
            </a:prstGeom>
            <a:noFill/>
          </p:spPr>
          <p:txBody>
            <a:bodyPr wrap="none" rtlCol="0">
              <a:spAutoFit/>
            </a:bodyPr>
            <a:lstStyle/>
            <a:p>
              <a:r>
                <a:rPr lang="en-US" sz="1200" b="1" dirty="0"/>
                <a:t>(EGFR–) 95% CI</a:t>
              </a:r>
            </a:p>
          </p:txBody>
        </p:sp>
        <p:sp>
          <p:nvSpPr>
            <p:cNvPr id="19" name="TextBox 18"/>
            <p:cNvSpPr txBox="1"/>
            <p:nvPr/>
          </p:nvSpPr>
          <p:spPr>
            <a:xfrm>
              <a:off x="6990582" y="2648253"/>
              <a:ext cx="1244251" cy="276999"/>
            </a:xfrm>
            <a:prstGeom prst="rect">
              <a:avLst/>
            </a:prstGeom>
            <a:noFill/>
          </p:spPr>
          <p:txBody>
            <a:bodyPr wrap="none" rtlCol="0">
              <a:spAutoFit/>
            </a:bodyPr>
            <a:lstStyle/>
            <a:p>
              <a:r>
                <a:rPr lang="en-US" sz="1200" b="1" dirty="0"/>
                <a:t>(EGFR–) mean</a:t>
              </a:r>
            </a:p>
          </p:txBody>
        </p:sp>
        <p:sp>
          <p:nvSpPr>
            <p:cNvPr id="27" name="TextBox 26"/>
            <p:cNvSpPr txBox="1"/>
            <p:nvPr/>
          </p:nvSpPr>
          <p:spPr>
            <a:xfrm>
              <a:off x="5440002" y="1887866"/>
              <a:ext cx="2574744" cy="276999"/>
            </a:xfrm>
            <a:prstGeom prst="rect">
              <a:avLst/>
            </a:prstGeom>
            <a:noFill/>
          </p:spPr>
          <p:txBody>
            <a:bodyPr wrap="none" rtlCol="0">
              <a:spAutoFit/>
            </a:bodyPr>
            <a:lstStyle/>
            <a:p>
              <a:r>
                <a:rPr lang="en-US" sz="1200" b="1" dirty="0"/>
                <a:t>Kaplan-Meier survival estimates:</a:t>
              </a:r>
            </a:p>
          </p:txBody>
        </p:sp>
      </p:grpSp>
      <p:pic>
        <p:nvPicPr>
          <p:cNvPr id="30" name="Picture 29"/>
          <p:cNvPicPr>
            <a:picLocks noChangeAspect="1"/>
          </p:cNvPicPr>
          <p:nvPr/>
        </p:nvPicPr>
        <p:blipFill rotWithShape="1">
          <a:blip r:embed="rId3"/>
          <a:srcRect r="79809"/>
          <a:stretch/>
        </p:blipFill>
        <p:spPr>
          <a:xfrm>
            <a:off x="7772423" y="4547421"/>
            <a:ext cx="652712" cy="462915"/>
          </a:xfrm>
          <a:prstGeom prst="rect">
            <a:avLst/>
          </a:prstGeom>
        </p:spPr>
      </p:pic>
      <p:sp>
        <p:nvSpPr>
          <p:cNvPr id="26" name="TextBox 25"/>
          <p:cNvSpPr txBox="1"/>
          <p:nvPr/>
        </p:nvSpPr>
        <p:spPr>
          <a:xfrm>
            <a:off x="5543846" y="4732846"/>
            <a:ext cx="2218043" cy="338554"/>
          </a:xfrm>
          <a:prstGeom prst="rect">
            <a:avLst/>
          </a:prstGeom>
          <a:noFill/>
        </p:spPr>
        <p:txBody>
          <a:bodyPr wrap="none" rtlCol="0">
            <a:spAutoFit/>
          </a:bodyPr>
          <a:lstStyle/>
          <a:p>
            <a:r>
              <a:rPr lang="en-US" sz="1600" dirty="0"/>
              <a:t>IPASS, </a:t>
            </a:r>
            <a:r>
              <a:rPr lang="en-US" sz="1600" i="1" dirty="0">
                <a:solidFill>
                  <a:srgbClr val="000000"/>
                </a:solidFill>
              </a:rPr>
              <a:t>NCT00322452</a:t>
            </a:r>
            <a:endParaRPr lang="en-US" sz="1600" dirty="0"/>
          </a:p>
        </p:txBody>
      </p:sp>
    </p:spTree>
    <p:extLst>
      <p:ext uri="{BB962C8B-B14F-4D97-AF65-F5344CB8AC3E}">
        <p14:creationId xmlns:p14="http://schemas.microsoft.com/office/powerpoint/2010/main" val="57458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C4F54F3-C349-4609-AFEE-01462D5C7942}" type="slidenum">
              <a:rPr lang="en-GB" smtClean="0"/>
              <a:pPr/>
              <a:t>12</a:t>
            </a:fld>
            <a:endParaRPr lang="en-GB" dirty="0"/>
          </a:p>
        </p:txBody>
      </p:sp>
      <p:sp>
        <p:nvSpPr>
          <p:cNvPr id="3" name="Title 2"/>
          <p:cNvSpPr>
            <a:spLocks noGrp="1"/>
          </p:cNvSpPr>
          <p:nvPr>
            <p:ph type="title"/>
          </p:nvPr>
        </p:nvSpPr>
        <p:spPr/>
        <p:txBody>
          <a:bodyPr/>
          <a:lstStyle/>
          <a:p>
            <a:r>
              <a:rPr lang="en-US" dirty="0"/>
              <a:t>External model validation at study level</a:t>
            </a:r>
            <a:br>
              <a:rPr lang="en-US" dirty="0"/>
            </a:br>
            <a:r>
              <a:rPr lang="en-US" sz="1800" dirty="0"/>
              <a:t>Clinical trial simulations</a:t>
            </a:r>
          </a:p>
        </p:txBody>
      </p:sp>
      <p:sp>
        <p:nvSpPr>
          <p:cNvPr id="15" name="TextBox 140"/>
          <p:cNvSpPr txBox="1">
            <a:spLocks noChangeAspect="1" noChangeArrowheads="1"/>
          </p:cNvSpPr>
          <p:nvPr/>
        </p:nvSpPr>
        <p:spPr bwMode="auto">
          <a:xfrm>
            <a:off x="6835436" y="1460348"/>
            <a:ext cx="212470" cy="341823"/>
          </a:xfrm>
          <a:prstGeom prst="rect">
            <a:avLst/>
          </a:prstGeom>
          <a:noFill/>
          <a:ln w="9525">
            <a:noFill/>
            <a:miter lim="800000"/>
            <a:headEnd/>
            <a:tailEnd/>
          </a:ln>
        </p:spPr>
        <p:txBody>
          <a:bodyPr wrap="square">
            <a:spAutoFit/>
          </a:bodyPr>
          <a:lstStyle/>
          <a:p>
            <a:pPr defTabSz="457178">
              <a:defRPr/>
            </a:pPr>
            <a:r>
              <a:rPr lang="en-GB" sz="2100" kern="0" dirty="0">
                <a:solidFill>
                  <a:srgbClr val="FFFFFF"/>
                </a:solidFill>
                <a:latin typeface="Arial"/>
              </a:rPr>
              <a:t>*</a:t>
            </a:r>
          </a:p>
        </p:txBody>
      </p:sp>
      <p:pic>
        <p:nvPicPr>
          <p:cNvPr id="16" name="Picture 15"/>
          <p:cNvPicPr>
            <a:picLocks noChangeAspect="1"/>
          </p:cNvPicPr>
          <p:nvPr/>
        </p:nvPicPr>
        <p:blipFill>
          <a:blip r:embed="rId2"/>
          <a:stretch>
            <a:fillRect/>
          </a:stretch>
        </p:blipFill>
        <p:spPr>
          <a:xfrm>
            <a:off x="5332764" y="1565704"/>
            <a:ext cx="3009202" cy="2115841"/>
          </a:xfrm>
          <a:prstGeom prst="rect">
            <a:avLst/>
          </a:prstGeom>
        </p:spPr>
      </p:pic>
      <p:pic>
        <p:nvPicPr>
          <p:cNvPr id="17" name="Picture 16"/>
          <p:cNvPicPr>
            <a:picLocks noChangeAspect="1"/>
          </p:cNvPicPr>
          <p:nvPr/>
        </p:nvPicPr>
        <p:blipFill>
          <a:blip r:embed="rId3"/>
          <a:stretch>
            <a:fillRect/>
          </a:stretch>
        </p:blipFill>
        <p:spPr>
          <a:xfrm>
            <a:off x="1064795" y="1570145"/>
            <a:ext cx="3001363" cy="2108006"/>
          </a:xfrm>
          <a:prstGeom prst="rect">
            <a:avLst/>
          </a:prstGeom>
        </p:spPr>
      </p:pic>
      <p:sp>
        <p:nvSpPr>
          <p:cNvPr id="18" name="TextBox 17"/>
          <p:cNvSpPr txBox="1">
            <a:spLocks noChangeAspect="1"/>
          </p:cNvSpPr>
          <p:nvPr/>
        </p:nvSpPr>
        <p:spPr>
          <a:xfrm>
            <a:off x="1082942" y="3690480"/>
            <a:ext cx="284052" cy="307777"/>
          </a:xfrm>
          <a:prstGeom prst="rect">
            <a:avLst/>
          </a:prstGeom>
          <a:noFill/>
        </p:spPr>
        <p:txBody>
          <a:bodyPr wrap="none" rtlCol="0">
            <a:spAutoFit/>
          </a:bodyPr>
          <a:lstStyle/>
          <a:p>
            <a:r>
              <a:rPr lang="en-US" sz="1400" dirty="0">
                <a:solidFill>
                  <a:srgbClr val="000000"/>
                </a:solidFill>
              </a:rPr>
              <a:t>0</a:t>
            </a:r>
          </a:p>
        </p:txBody>
      </p:sp>
      <p:sp>
        <p:nvSpPr>
          <p:cNvPr id="19" name="TextBox 18"/>
          <p:cNvSpPr txBox="1">
            <a:spLocks noChangeAspect="1"/>
          </p:cNvSpPr>
          <p:nvPr/>
        </p:nvSpPr>
        <p:spPr>
          <a:xfrm>
            <a:off x="1628875" y="3690480"/>
            <a:ext cx="284052" cy="307777"/>
          </a:xfrm>
          <a:prstGeom prst="rect">
            <a:avLst/>
          </a:prstGeom>
          <a:noFill/>
        </p:spPr>
        <p:txBody>
          <a:bodyPr wrap="none" rtlCol="0">
            <a:spAutoFit/>
          </a:bodyPr>
          <a:lstStyle/>
          <a:p>
            <a:r>
              <a:rPr lang="en-US" sz="1400" dirty="0">
                <a:solidFill>
                  <a:srgbClr val="000000"/>
                </a:solidFill>
              </a:rPr>
              <a:t>5</a:t>
            </a:r>
          </a:p>
        </p:txBody>
      </p:sp>
      <p:sp>
        <p:nvSpPr>
          <p:cNvPr id="20" name="TextBox 19"/>
          <p:cNvSpPr txBox="1">
            <a:spLocks noChangeAspect="1"/>
          </p:cNvSpPr>
          <p:nvPr/>
        </p:nvSpPr>
        <p:spPr>
          <a:xfrm>
            <a:off x="2093124" y="3698180"/>
            <a:ext cx="402844" cy="307777"/>
          </a:xfrm>
          <a:prstGeom prst="rect">
            <a:avLst/>
          </a:prstGeom>
          <a:noFill/>
        </p:spPr>
        <p:txBody>
          <a:bodyPr wrap="square" rtlCol="0">
            <a:spAutoFit/>
          </a:bodyPr>
          <a:lstStyle/>
          <a:p>
            <a:r>
              <a:rPr lang="en-US" sz="1400" dirty="0">
                <a:solidFill>
                  <a:srgbClr val="000000"/>
                </a:solidFill>
              </a:rPr>
              <a:t>10</a:t>
            </a:r>
          </a:p>
        </p:txBody>
      </p:sp>
      <p:sp>
        <p:nvSpPr>
          <p:cNvPr id="21" name="TextBox 20"/>
          <p:cNvSpPr txBox="1">
            <a:spLocks noChangeAspect="1"/>
          </p:cNvSpPr>
          <p:nvPr/>
        </p:nvSpPr>
        <p:spPr>
          <a:xfrm>
            <a:off x="2627041" y="3691188"/>
            <a:ext cx="402844" cy="307777"/>
          </a:xfrm>
          <a:prstGeom prst="rect">
            <a:avLst/>
          </a:prstGeom>
          <a:noFill/>
        </p:spPr>
        <p:txBody>
          <a:bodyPr wrap="square" rtlCol="0">
            <a:spAutoFit/>
          </a:bodyPr>
          <a:lstStyle/>
          <a:p>
            <a:r>
              <a:rPr lang="en-US" sz="1400" dirty="0">
                <a:solidFill>
                  <a:srgbClr val="000000"/>
                </a:solidFill>
              </a:rPr>
              <a:t>15</a:t>
            </a:r>
          </a:p>
        </p:txBody>
      </p:sp>
      <p:sp>
        <p:nvSpPr>
          <p:cNvPr id="22" name="TextBox 21"/>
          <p:cNvSpPr txBox="1">
            <a:spLocks noChangeAspect="1"/>
          </p:cNvSpPr>
          <p:nvPr/>
        </p:nvSpPr>
        <p:spPr>
          <a:xfrm>
            <a:off x="3204472" y="3697081"/>
            <a:ext cx="402844" cy="307777"/>
          </a:xfrm>
          <a:prstGeom prst="rect">
            <a:avLst/>
          </a:prstGeom>
          <a:noFill/>
        </p:spPr>
        <p:txBody>
          <a:bodyPr wrap="square" rtlCol="0">
            <a:spAutoFit/>
          </a:bodyPr>
          <a:lstStyle/>
          <a:p>
            <a:r>
              <a:rPr lang="en-US" sz="1400" dirty="0">
                <a:solidFill>
                  <a:srgbClr val="000000"/>
                </a:solidFill>
              </a:rPr>
              <a:t>20</a:t>
            </a:r>
          </a:p>
        </p:txBody>
      </p:sp>
      <p:sp>
        <p:nvSpPr>
          <p:cNvPr id="23" name="TextBox 22"/>
          <p:cNvSpPr txBox="1">
            <a:spLocks noChangeAspect="1"/>
          </p:cNvSpPr>
          <p:nvPr/>
        </p:nvSpPr>
        <p:spPr>
          <a:xfrm>
            <a:off x="3725790" y="3698180"/>
            <a:ext cx="402844" cy="307777"/>
          </a:xfrm>
          <a:prstGeom prst="rect">
            <a:avLst/>
          </a:prstGeom>
          <a:noFill/>
        </p:spPr>
        <p:txBody>
          <a:bodyPr wrap="square" rtlCol="0">
            <a:spAutoFit/>
          </a:bodyPr>
          <a:lstStyle/>
          <a:p>
            <a:r>
              <a:rPr lang="en-US" sz="1400" dirty="0">
                <a:solidFill>
                  <a:srgbClr val="000000"/>
                </a:solidFill>
              </a:rPr>
              <a:t>25</a:t>
            </a:r>
          </a:p>
        </p:txBody>
      </p:sp>
      <p:sp>
        <p:nvSpPr>
          <p:cNvPr id="24" name="TextBox 23"/>
          <p:cNvSpPr txBox="1">
            <a:spLocks noChangeAspect="1"/>
          </p:cNvSpPr>
          <p:nvPr/>
        </p:nvSpPr>
        <p:spPr>
          <a:xfrm>
            <a:off x="1924228" y="3929872"/>
            <a:ext cx="1345176" cy="307777"/>
          </a:xfrm>
          <a:prstGeom prst="rect">
            <a:avLst/>
          </a:prstGeom>
          <a:noFill/>
        </p:spPr>
        <p:txBody>
          <a:bodyPr wrap="none" rtlCol="0">
            <a:spAutoFit/>
          </a:bodyPr>
          <a:lstStyle/>
          <a:p>
            <a:r>
              <a:rPr lang="en-US" sz="1400" b="1" dirty="0">
                <a:solidFill>
                  <a:srgbClr val="000000"/>
                </a:solidFill>
              </a:rPr>
              <a:t>Time, months</a:t>
            </a:r>
          </a:p>
        </p:txBody>
      </p:sp>
      <p:sp>
        <p:nvSpPr>
          <p:cNvPr id="25" name="TextBox 24"/>
          <p:cNvSpPr txBox="1">
            <a:spLocks noChangeAspect="1"/>
          </p:cNvSpPr>
          <p:nvPr/>
        </p:nvSpPr>
        <p:spPr>
          <a:xfrm>
            <a:off x="3093029" y="1660399"/>
            <a:ext cx="872005" cy="278534"/>
          </a:xfrm>
          <a:prstGeom prst="rect">
            <a:avLst/>
          </a:prstGeom>
          <a:solidFill>
            <a:schemeClr val="bg1"/>
          </a:solidFill>
          <a:ln>
            <a:solidFill>
              <a:schemeClr val="tx1"/>
            </a:solidFill>
          </a:ln>
        </p:spPr>
        <p:txBody>
          <a:bodyPr wrap="none" rtlCol="0">
            <a:spAutoFit/>
          </a:bodyPr>
          <a:lstStyle/>
          <a:p>
            <a:pPr algn="ctr"/>
            <a:r>
              <a:rPr lang="en-US" sz="1200" b="1" i="1" dirty="0"/>
              <a:t>PHASE 3</a:t>
            </a:r>
          </a:p>
        </p:txBody>
      </p:sp>
      <p:sp>
        <p:nvSpPr>
          <p:cNvPr id="26" name="TextBox 25"/>
          <p:cNvSpPr txBox="1">
            <a:spLocks noChangeAspect="1"/>
          </p:cNvSpPr>
          <p:nvPr/>
        </p:nvSpPr>
        <p:spPr>
          <a:xfrm>
            <a:off x="1586182" y="2686936"/>
            <a:ext cx="655035" cy="379833"/>
          </a:xfrm>
          <a:prstGeom prst="rect">
            <a:avLst/>
          </a:prstGeom>
          <a:noFill/>
        </p:spPr>
        <p:txBody>
          <a:bodyPr wrap="none" rtlCol="0">
            <a:spAutoFit/>
          </a:bodyPr>
          <a:lstStyle/>
          <a:p>
            <a:pPr algn="ctr"/>
            <a:r>
              <a:rPr lang="en-US" sz="1200" b="1" dirty="0">
                <a:solidFill>
                  <a:srgbClr val="1136ED"/>
                </a:solidFill>
              </a:rPr>
              <a:t>Observed</a:t>
            </a:r>
          </a:p>
          <a:p>
            <a:pPr algn="ctr"/>
            <a:r>
              <a:rPr lang="en-US" sz="1200" b="1" dirty="0">
                <a:solidFill>
                  <a:srgbClr val="1136ED"/>
                </a:solidFill>
              </a:rPr>
              <a:t>survival</a:t>
            </a:r>
          </a:p>
        </p:txBody>
      </p:sp>
      <p:cxnSp>
        <p:nvCxnSpPr>
          <p:cNvPr id="27" name="Straight Arrow Connector 26"/>
          <p:cNvCxnSpPr>
            <a:cxnSpLocks noChangeAspect="1"/>
          </p:cNvCxnSpPr>
          <p:nvPr/>
        </p:nvCxnSpPr>
        <p:spPr>
          <a:xfrm flipV="1">
            <a:off x="2009735" y="2321984"/>
            <a:ext cx="437260" cy="391381"/>
          </a:xfrm>
          <a:prstGeom prst="straightConnector1">
            <a:avLst/>
          </a:prstGeom>
          <a:ln>
            <a:solidFill>
              <a:srgbClr val="1136ED"/>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TextBox 27"/>
          <p:cNvSpPr txBox="1">
            <a:spLocks noChangeAspect="1"/>
          </p:cNvSpPr>
          <p:nvPr/>
        </p:nvSpPr>
        <p:spPr>
          <a:xfrm>
            <a:off x="2447331" y="2927307"/>
            <a:ext cx="1040670" cy="646331"/>
          </a:xfrm>
          <a:prstGeom prst="rect">
            <a:avLst/>
          </a:prstGeom>
          <a:noFill/>
        </p:spPr>
        <p:txBody>
          <a:bodyPr wrap="none" rtlCol="0">
            <a:spAutoFit/>
          </a:bodyPr>
          <a:lstStyle/>
          <a:p>
            <a:pPr algn="ctr"/>
            <a:r>
              <a:rPr lang="en-US" sz="1200" b="1" dirty="0">
                <a:solidFill>
                  <a:srgbClr val="92005A"/>
                </a:solidFill>
              </a:rPr>
              <a:t>Model</a:t>
            </a:r>
          </a:p>
          <a:p>
            <a:pPr algn="ctr"/>
            <a:r>
              <a:rPr lang="en-US" sz="1200" b="1" dirty="0">
                <a:solidFill>
                  <a:srgbClr val="92005A"/>
                </a:solidFill>
              </a:rPr>
              <a:t>simulations</a:t>
            </a:r>
          </a:p>
          <a:p>
            <a:pPr algn="ctr"/>
            <a:r>
              <a:rPr lang="en-US" sz="1200" b="1" dirty="0">
                <a:solidFill>
                  <a:srgbClr val="92005A"/>
                </a:solidFill>
              </a:rPr>
              <a:t>(95% CI)</a:t>
            </a:r>
          </a:p>
        </p:txBody>
      </p:sp>
      <p:cxnSp>
        <p:nvCxnSpPr>
          <p:cNvPr id="29" name="Straight Arrow Connector 28"/>
          <p:cNvCxnSpPr>
            <a:cxnSpLocks noChangeAspect="1"/>
          </p:cNvCxnSpPr>
          <p:nvPr/>
        </p:nvCxnSpPr>
        <p:spPr>
          <a:xfrm flipV="1">
            <a:off x="3083170" y="2801491"/>
            <a:ext cx="198160" cy="172198"/>
          </a:xfrm>
          <a:prstGeom prst="straightConnector1">
            <a:avLst/>
          </a:prstGeom>
          <a:ln>
            <a:solidFill>
              <a:srgbClr val="92005A"/>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0" name="Group 29"/>
          <p:cNvGrpSpPr>
            <a:grpSpLocks noChangeAspect="1"/>
          </p:cNvGrpSpPr>
          <p:nvPr/>
        </p:nvGrpSpPr>
        <p:grpSpPr>
          <a:xfrm>
            <a:off x="497612" y="1551530"/>
            <a:ext cx="560827" cy="2174901"/>
            <a:chOff x="4467014" y="1522979"/>
            <a:chExt cx="681668" cy="2643533"/>
          </a:xfrm>
        </p:grpSpPr>
        <p:sp>
          <p:nvSpPr>
            <p:cNvPr id="31" name="TextBox 30"/>
            <p:cNvSpPr txBox="1"/>
            <p:nvPr/>
          </p:nvSpPr>
          <p:spPr>
            <a:xfrm>
              <a:off x="4467014" y="3792417"/>
              <a:ext cx="681668" cy="374095"/>
            </a:xfrm>
            <a:prstGeom prst="rect">
              <a:avLst/>
            </a:prstGeom>
            <a:noFill/>
          </p:spPr>
          <p:txBody>
            <a:bodyPr wrap="square" rtlCol="0">
              <a:spAutoFit/>
            </a:bodyPr>
            <a:lstStyle/>
            <a:p>
              <a:r>
                <a:rPr lang="en-US" sz="1400" dirty="0">
                  <a:solidFill>
                    <a:srgbClr val="000000"/>
                  </a:solidFill>
                </a:rPr>
                <a:t>0.00</a:t>
              </a:r>
            </a:p>
          </p:txBody>
        </p:sp>
        <p:sp>
          <p:nvSpPr>
            <p:cNvPr id="32" name="TextBox 31"/>
            <p:cNvSpPr txBox="1"/>
            <p:nvPr/>
          </p:nvSpPr>
          <p:spPr>
            <a:xfrm>
              <a:off x="4467014" y="3224575"/>
              <a:ext cx="681668" cy="374095"/>
            </a:xfrm>
            <a:prstGeom prst="rect">
              <a:avLst/>
            </a:prstGeom>
            <a:noFill/>
          </p:spPr>
          <p:txBody>
            <a:bodyPr wrap="square" rtlCol="0">
              <a:spAutoFit/>
            </a:bodyPr>
            <a:lstStyle/>
            <a:p>
              <a:r>
                <a:rPr lang="en-US" sz="1400" dirty="0">
                  <a:solidFill>
                    <a:srgbClr val="000000"/>
                  </a:solidFill>
                </a:rPr>
                <a:t>0.25</a:t>
              </a:r>
            </a:p>
          </p:txBody>
        </p:sp>
        <p:sp>
          <p:nvSpPr>
            <p:cNvPr id="33" name="TextBox 32"/>
            <p:cNvSpPr txBox="1"/>
            <p:nvPr/>
          </p:nvSpPr>
          <p:spPr>
            <a:xfrm>
              <a:off x="4467014" y="2671856"/>
              <a:ext cx="681668" cy="374095"/>
            </a:xfrm>
            <a:prstGeom prst="rect">
              <a:avLst/>
            </a:prstGeom>
            <a:noFill/>
          </p:spPr>
          <p:txBody>
            <a:bodyPr wrap="square" rtlCol="0">
              <a:spAutoFit/>
            </a:bodyPr>
            <a:lstStyle/>
            <a:p>
              <a:r>
                <a:rPr lang="en-US" sz="1400" dirty="0">
                  <a:solidFill>
                    <a:srgbClr val="000000"/>
                  </a:solidFill>
                </a:rPr>
                <a:t>0.50</a:t>
              </a:r>
            </a:p>
          </p:txBody>
        </p:sp>
        <p:sp>
          <p:nvSpPr>
            <p:cNvPr id="34" name="TextBox 33"/>
            <p:cNvSpPr txBox="1"/>
            <p:nvPr/>
          </p:nvSpPr>
          <p:spPr>
            <a:xfrm>
              <a:off x="4467014" y="2090821"/>
              <a:ext cx="681668" cy="374095"/>
            </a:xfrm>
            <a:prstGeom prst="rect">
              <a:avLst/>
            </a:prstGeom>
            <a:noFill/>
          </p:spPr>
          <p:txBody>
            <a:bodyPr wrap="square" rtlCol="0">
              <a:spAutoFit/>
            </a:bodyPr>
            <a:lstStyle/>
            <a:p>
              <a:r>
                <a:rPr lang="en-US" sz="1400" dirty="0">
                  <a:solidFill>
                    <a:srgbClr val="000000"/>
                  </a:solidFill>
                </a:rPr>
                <a:t>0.75</a:t>
              </a:r>
            </a:p>
          </p:txBody>
        </p:sp>
        <p:sp>
          <p:nvSpPr>
            <p:cNvPr id="35" name="TextBox 34"/>
            <p:cNvSpPr txBox="1"/>
            <p:nvPr/>
          </p:nvSpPr>
          <p:spPr>
            <a:xfrm>
              <a:off x="4467014" y="1522979"/>
              <a:ext cx="681668" cy="374095"/>
            </a:xfrm>
            <a:prstGeom prst="rect">
              <a:avLst/>
            </a:prstGeom>
            <a:noFill/>
          </p:spPr>
          <p:txBody>
            <a:bodyPr wrap="square" rtlCol="0">
              <a:spAutoFit/>
            </a:bodyPr>
            <a:lstStyle/>
            <a:p>
              <a:r>
                <a:rPr lang="en-US" sz="1400" dirty="0">
                  <a:solidFill>
                    <a:srgbClr val="000000"/>
                  </a:solidFill>
                </a:rPr>
                <a:t>1.00</a:t>
              </a:r>
            </a:p>
          </p:txBody>
        </p:sp>
      </p:grpSp>
      <p:sp>
        <p:nvSpPr>
          <p:cNvPr id="36" name="TextBox 35"/>
          <p:cNvSpPr txBox="1">
            <a:spLocks noChangeAspect="1"/>
          </p:cNvSpPr>
          <p:nvPr/>
        </p:nvSpPr>
        <p:spPr>
          <a:xfrm>
            <a:off x="5368617" y="3697080"/>
            <a:ext cx="284052" cy="307777"/>
          </a:xfrm>
          <a:prstGeom prst="rect">
            <a:avLst/>
          </a:prstGeom>
          <a:noFill/>
        </p:spPr>
        <p:txBody>
          <a:bodyPr wrap="none" rtlCol="0">
            <a:spAutoFit/>
          </a:bodyPr>
          <a:lstStyle/>
          <a:p>
            <a:r>
              <a:rPr lang="en-US" sz="1400" dirty="0">
                <a:solidFill>
                  <a:srgbClr val="000000"/>
                </a:solidFill>
              </a:rPr>
              <a:t>0</a:t>
            </a:r>
          </a:p>
        </p:txBody>
      </p:sp>
      <p:sp>
        <p:nvSpPr>
          <p:cNvPr id="37" name="TextBox 36"/>
          <p:cNvSpPr txBox="1">
            <a:spLocks noChangeAspect="1"/>
          </p:cNvSpPr>
          <p:nvPr/>
        </p:nvSpPr>
        <p:spPr>
          <a:xfrm>
            <a:off x="5903924" y="3691188"/>
            <a:ext cx="284052" cy="307777"/>
          </a:xfrm>
          <a:prstGeom prst="rect">
            <a:avLst/>
          </a:prstGeom>
          <a:noFill/>
        </p:spPr>
        <p:txBody>
          <a:bodyPr wrap="none" rtlCol="0">
            <a:spAutoFit/>
          </a:bodyPr>
          <a:lstStyle/>
          <a:p>
            <a:r>
              <a:rPr lang="en-US" sz="1400" dirty="0">
                <a:solidFill>
                  <a:srgbClr val="000000"/>
                </a:solidFill>
              </a:rPr>
              <a:t>5</a:t>
            </a:r>
          </a:p>
        </p:txBody>
      </p:sp>
      <p:sp>
        <p:nvSpPr>
          <p:cNvPr id="38" name="TextBox 37"/>
          <p:cNvSpPr txBox="1">
            <a:spLocks noChangeAspect="1"/>
          </p:cNvSpPr>
          <p:nvPr/>
        </p:nvSpPr>
        <p:spPr>
          <a:xfrm>
            <a:off x="6378542" y="3691188"/>
            <a:ext cx="402844" cy="307777"/>
          </a:xfrm>
          <a:prstGeom prst="rect">
            <a:avLst/>
          </a:prstGeom>
          <a:noFill/>
        </p:spPr>
        <p:txBody>
          <a:bodyPr wrap="square" rtlCol="0">
            <a:spAutoFit/>
          </a:bodyPr>
          <a:lstStyle/>
          <a:p>
            <a:r>
              <a:rPr lang="en-US" sz="1400" dirty="0">
                <a:solidFill>
                  <a:srgbClr val="000000"/>
                </a:solidFill>
              </a:rPr>
              <a:t>10</a:t>
            </a:r>
          </a:p>
        </p:txBody>
      </p:sp>
      <p:sp>
        <p:nvSpPr>
          <p:cNvPr id="39" name="TextBox 38"/>
          <p:cNvSpPr txBox="1">
            <a:spLocks noChangeAspect="1"/>
          </p:cNvSpPr>
          <p:nvPr/>
        </p:nvSpPr>
        <p:spPr>
          <a:xfrm>
            <a:off x="6924032" y="3688694"/>
            <a:ext cx="402844" cy="307777"/>
          </a:xfrm>
          <a:prstGeom prst="rect">
            <a:avLst/>
          </a:prstGeom>
          <a:noFill/>
        </p:spPr>
        <p:txBody>
          <a:bodyPr wrap="square" rtlCol="0">
            <a:spAutoFit/>
          </a:bodyPr>
          <a:lstStyle/>
          <a:p>
            <a:r>
              <a:rPr lang="en-US" sz="1400" dirty="0">
                <a:solidFill>
                  <a:srgbClr val="000000"/>
                </a:solidFill>
              </a:rPr>
              <a:t>15</a:t>
            </a:r>
          </a:p>
        </p:txBody>
      </p:sp>
      <p:sp>
        <p:nvSpPr>
          <p:cNvPr id="40" name="TextBox 39"/>
          <p:cNvSpPr txBox="1">
            <a:spLocks noChangeAspect="1"/>
          </p:cNvSpPr>
          <p:nvPr/>
        </p:nvSpPr>
        <p:spPr>
          <a:xfrm>
            <a:off x="7470730" y="3691188"/>
            <a:ext cx="402844" cy="307777"/>
          </a:xfrm>
          <a:prstGeom prst="rect">
            <a:avLst/>
          </a:prstGeom>
          <a:noFill/>
        </p:spPr>
        <p:txBody>
          <a:bodyPr wrap="square" rtlCol="0">
            <a:spAutoFit/>
          </a:bodyPr>
          <a:lstStyle/>
          <a:p>
            <a:r>
              <a:rPr lang="en-US" sz="1400" dirty="0">
                <a:solidFill>
                  <a:srgbClr val="000000"/>
                </a:solidFill>
              </a:rPr>
              <a:t>20</a:t>
            </a:r>
          </a:p>
        </p:txBody>
      </p:sp>
      <p:sp>
        <p:nvSpPr>
          <p:cNvPr id="41" name="TextBox 40"/>
          <p:cNvSpPr txBox="1">
            <a:spLocks noChangeAspect="1"/>
          </p:cNvSpPr>
          <p:nvPr/>
        </p:nvSpPr>
        <p:spPr>
          <a:xfrm>
            <a:off x="7988909" y="3691188"/>
            <a:ext cx="402844" cy="307777"/>
          </a:xfrm>
          <a:prstGeom prst="rect">
            <a:avLst/>
          </a:prstGeom>
          <a:noFill/>
        </p:spPr>
        <p:txBody>
          <a:bodyPr wrap="square" rtlCol="0">
            <a:spAutoFit/>
          </a:bodyPr>
          <a:lstStyle/>
          <a:p>
            <a:r>
              <a:rPr lang="en-US" sz="1400" dirty="0">
                <a:solidFill>
                  <a:srgbClr val="000000"/>
                </a:solidFill>
              </a:rPr>
              <a:t>25</a:t>
            </a:r>
          </a:p>
        </p:txBody>
      </p:sp>
      <p:grpSp>
        <p:nvGrpSpPr>
          <p:cNvPr id="42" name="Group 41"/>
          <p:cNvGrpSpPr>
            <a:grpSpLocks noChangeAspect="1"/>
          </p:cNvGrpSpPr>
          <p:nvPr/>
        </p:nvGrpSpPr>
        <p:grpSpPr>
          <a:xfrm>
            <a:off x="4752838" y="1539784"/>
            <a:ext cx="560827" cy="2174901"/>
            <a:chOff x="4467014" y="1522979"/>
            <a:chExt cx="681668" cy="2643533"/>
          </a:xfrm>
        </p:grpSpPr>
        <p:sp>
          <p:nvSpPr>
            <p:cNvPr id="43" name="TextBox 42"/>
            <p:cNvSpPr txBox="1"/>
            <p:nvPr/>
          </p:nvSpPr>
          <p:spPr>
            <a:xfrm>
              <a:off x="4467014" y="3792417"/>
              <a:ext cx="681668" cy="374095"/>
            </a:xfrm>
            <a:prstGeom prst="rect">
              <a:avLst/>
            </a:prstGeom>
            <a:noFill/>
          </p:spPr>
          <p:txBody>
            <a:bodyPr wrap="square" rtlCol="0">
              <a:spAutoFit/>
            </a:bodyPr>
            <a:lstStyle/>
            <a:p>
              <a:r>
                <a:rPr lang="en-US" sz="1400" dirty="0">
                  <a:solidFill>
                    <a:srgbClr val="000000"/>
                  </a:solidFill>
                </a:rPr>
                <a:t>0.00</a:t>
              </a:r>
            </a:p>
          </p:txBody>
        </p:sp>
        <p:sp>
          <p:nvSpPr>
            <p:cNvPr id="44" name="TextBox 43"/>
            <p:cNvSpPr txBox="1"/>
            <p:nvPr/>
          </p:nvSpPr>
          <p:spPr>
            <a:xfrm>
              <a:off x="4467014" y="3224575"/>
              <a:ext cx="681668" cy="374095"/>
            </a:xfrm>
            <a:prstGeom prst="rect">
              <a:avLst/>
            </a:prstGeom>
            <a:noFill/>
          </p:spPr>
          <p:txBody>
            <a:bodyPr wrap="square" rtlCol="0">
              <a:spAutoFit/>
            </a:bodyPr>
            <a:lstStyle/>
            <a:p>
              <a:r>
                <a:rPr lang="en-US" sz="1400" dirty="0">
                  <a:solidFill>
                    <a:srgbClr val="000000"/>
                  </a:solidFill>
                </a:rPr>
                <a:t>0.25</a:t>
              </a:r>
            </a:p>
          </p:txBody>
        </p:sp>
        <p:sp>
          <p:nvSpPr>
            <p:cNvPr id="45" name="TextBox 44"/>
            <p:cNvSpPr txBox="1"/>
            <p:nvPr/>
          </p:nvSpPr>
          <p:spPr>
            <a:xfrm>
              <a:off x="4467014" y="2671856"/>
              <a:ext cx="681668" cy="374095"/>
            </a:xfrm>
            <a:prstGeom prst="rect">
              <a:avLst/>
            </a:prstGeom>
            <a:noFill/>
          </p:spPr>
          <p:txBody>
            <a:bodyPr wrap="square" rtlCol="0">
              <a:spAutoFit/>
            </a:bodyPr>
            <a:lstStyle/>
            <a:p>
              <a:r>
                <a:rPr lang="en-US" sz="1400" dirty="0">
                  <a:solidFill>
                    <a:srgbClr val="000000"/>
                  </a:solidFill>
                </a:rPr>
                <a:t>0.50</a:t>
              </a:r>
            </a:p>
          </p:txBody>
        </p:sp>
        <p:sp>
          <p:nvSpPr>
            <p:cNvPr id="46" name="TextBox 45"/>
            <p:cNvSpPr txBox="1"/>
            <p:nvPr/>
          </p:nvSpPr>
          <p:spPr>
            <a:xfrm>
              <a:off x="4467014" y="2090821"/>
              <a:ext cx="681668" cy="374095"/>
            </a:xfrm>
            <a:prstGeom prst="rect">
              <a:avLst/>
            </a:prstGeom>
            <a:noFill/>
          </p:spPr>
          <p:txBody>
            <a:bodyPr wrap="square" rtlCol="0">
              <a:spAutoFit/>
            </a:bodyPr>
            <a:lstStyle/>
            <a:p>
              <a:r>
                <a:rPr lang="en-US" sz="1400" dirty="0">
                  <a:solidFill>
                    <a:srgbClr val="000000"/>
                  </a:solidFill>
                </a:rPr>
                <a:t>0.75</a:t>
              </a:r>
            </a:p>
          </p:txBody>
        </p:sp>
        <p:sp>
          <p:nvSpPr>
            <p:cNvPr id="47" name="TextBox 46"/>
            <p:cNvSpPr txBox="1"/>
            <p:nvPr/>
          </p:nvSpPr>
          <p:spPr>
            <a:xfrm>
              <a:off x="4467014" y="1522979"/>
              <a:ext cx="681668" cy="374095"/>
            </a:xfrm>
            <a:prstGeom prst="rect">
              <a:avLst/>
            </a:prstGeom>
            <a:noFill/>
          </p:spPr>
          <p:txBody>
            <a:bodyPr wrap="square" rtlCol="0">
              <a:spAutoFit/>
            </a:bodyPr>
            <a:lstStyle/>
            <a:p>
              <a:r>
                <a:rPr lang="en-US" sz="1400" dirty="0">
                  <a:solidFill>
                    <a:srgbClr val="000000"/>
                  </a:solidFill>
                </a:rPr>
                <a:t>1.00</a:t>
              </a:r>
            </a:p>
          </p:txBody>
        </p:sp>
      </p:grpSp>
      <p:sp>
        <p:nvSpPr>
          <p:cNvPr id="48" name="TextBox 47"/>
          <p:cNvSpPr txBox="1">
            <a:spLocks noChangeAspect="1"/>
          </p:cNvSpPr>
          <p:nvPr/>
        </p:nvSpPr>
        <p:spPr>
          <a:xfrm>
            <a:off x="6471230" y="3929872"/>
            <a:ext cx="1345176" cy="307777"/>
          </a:xfrm>
          <a:prstGeom prst="rect">
            <a:avLst/>
          </a:prstGeom>
          <a:noFill/>
        </p:spPr>
        <p:txBody>
          <a:bodyPr wrap="none" rtlCol="0">
            <a:spAutoFit/>
          </a:bodyPr>
          <a:lstStyle/>
          <a:p>
            <a:r>
              <a:rPr lang="en-US" sz="1400" b="1" dirty="0">
                <a:solidFill>
                  <a:srgbClr val="000000"/>
                </a:solidFill>
              </a:rPr>
              <a:t>Time, months</a:t>
            </a:r>
          </a:p>
        </p:txBody>
      </p:sp>
      <p:sp>
        <p:nvSpPr>
          <p:cNvPr id="49" name="TextBox 48"/>
          <p:cNvSpPr txBox="1">
            <a:spLocks noChangeAspect="1"/>
          </p:cNvSpPr>
          <p:nvPr/>
        </p:nvSpPr>
        <p:spPr>
          <a:xfrm>
            <a:off x="7380404" y="1660399"/>
            <a:ext cx="872005" cy="278534"/>
          </a:xfrm>
          <a:prstGeom prst="rect">
            <a:avLst/>
          </a:prstGeom>
          <a:noFill/>
          <a:ln>
            <a:solidFill>
              <a:schemeClr val="tx1"/>
            </a:solidFill>
          </a:ln>
        </p:spPr>
        <p:txBody>
          <a:bodyPr wrap="none" rtlCol="0">
            <a:spAutoFit/>
          </a:bodyPr>
          <a:lstStyle/>
          <a:p>
            <a:pPr algn="ctr"/>
            <a:r>
              <a:rPr lang="en-US" sz="1200" b="1" i="1" dirty="0"/>
              <a:t>PHASE 4</a:t>
            </a:r>
          </a:p>
        </p:txBody>
      </p:sp>
      <p:cxnSp>
        <p:nvCxnSpPr>
          <p:cNvPr id="50" name="Straight Arrow Connector 49"/>
          <p:cNvCxnSpPr>
            <a:cxnSpLocks noChangeAspect="1"/>
          </p:cNvCxnSpPr>
          <p:nvPr/>
        </p:nvCxnSpPr>
        <p:spPr>
          <a:xfrm flipV="1">
            <a:off x="6549654" y="2298147"/>
            <a:ext cx="437260" cy="391381"/>
          </a:xfrm>
          <a:prstGeom prst="straightConnector1">
            <a:avLst/>
          </a:prstGeom>
          <a:ln>
            <a:solidFill>
              <a:srgbClr val="1136E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cxnSpLocks noChangeAspect="1"/>
          </p:cNvCxnSpPr>
          <p:nvPr/>
        </p:nvCxnSpPr>
        <p:spPr>
          <a:xfrm flipV="1">
            <a:off x="7512650" y="2648106"/>
            <a:ext cx="388581" cy="333255"/>
          </a:xfrm>
          <a:prstGeom prst="straightConnector1">
            <a:avLst/>
          </a:prstGeom>
          <a:ln>
            <a:solidFill>
              <a:srgbClr val="92005A"/>
            </a:solidFill>
            <a:tailEnd type="triangle"/>
          </a:ln>
          <a:effectLst/>
        </p:spPr>
        <p:style>
          <a:lnRef idx="2">
            <a:schemeClr val="accent1"/>
          </a:lnRef>
          <a:fillRef idx="0">
            <a:schemeClr val="accent1"/>
          </a:fillRef>
          <a:effectRef idx="1">
            <a:schemeClr val="accent1"/>
          </a:effectRef>
          <a:fontRef idx="minor">
            <a:schemeClr val="tx1"/>
          </a:fontRef>
        </p:style>
      </p:cxnSp>
      <p:sp>
        <p:nvSpPr>
          <p:cNvPr id="52" name="TextBox 51"/>
          <p:cNvSpPr txBox="1">
            <a:spLocks noChangeAspect="1"/>
          </p:cNvSpPr>
          <p:nvPr/>
        </p:nvSpPr>
        <p:spPr>
          <a:xfrm rot="16200000">
            <a:off x="-762565" y="2496740"/>
            <a:ext cx="2342072" cy="307777"/>
          </a:xfrm>
          <a:prstGeom prst="rect">
            <a:avLst/>
          </a:prstGeom>
          <a:solidFill>
            <a:schemeClr val="bg1"/>
          </a:solidFill>
        </p:spPr>
        <p:txBody>
          <a:bodyPr wrap="square" rtlCol="0">
            <a:spAutoFit/>
          </a:bodyPr>
          <a:lstStyle/>
          <a:p>
            <a:pPr algn="ctr"/>
            <a:r>
              <a:rPr lang="en-US" sz="1400" b="1" dirty="0">
                <a:solidFill>
                  <a:srgbClr val="000000"/>
                </a:solidFill>
              </a:rPr>
              <a:t>Probability of survival</a:t>
            </a:r>
          </a:p>
        </p:txBody>
      </p:sp>
      <p:sp>
        <p:nvSpPr>
          <p:cNvPr id="53" name="TextBox 52"/>
          <p:cNvSpPr txBox="1">
            <a:spLocks noChangeAspect="1"/>
          </p:cNvSpPr>
          <p:nvPr/>
        </p:nvSpPr>
        <p:spPr>
          <a:xfrm>
            <a:off x="6260177" y="2671031"/>
            <a:ext cx="655035" cy="379833"/>
          </a:xfrm>
          <a:prstGeom prst="rect">
            <a:avLst/>
          </a:prstGeom>
          <a:noFill/>
        </p:spPr>
        <p:txBody>
          <a:bodyPr wrap="none" rtlCol="0">
            <a:spAutoFit/>
          </a:bodyPr>
          <a:lstStyle/>
          <a:p>
            <a:pPr algn="ctr"/>
            <a:r>
              <a:rPr lang="en-US" sz="1200" b="1" dirty="0">
                <a:solidFill>
                  <a:srgbClr val="1136ED"/>
                </a:solidFill>
              </a:rPr>
              <a:t>Observed</a:t>
            </a:r>
          </a:p>
          <a:p>
            <a:pPr algn="ctr"/>
            <a:r>
              <a:rPr lang="en-US" sz="1200" b="1" dirty="0">
                <a:solidFill>
                  <a:srgbClr val="1136ED"/>
                </a:solidFill>
              </a:rPr>
              <a:t>survival</a:t>
            </a:r>
          </a:p>
        </p:txBody>
      </p:sp>
      <p:sp>
        <p:nvSpPr>
          <p:cNvPr id="54" name="TextBox 53"/>
          <p:cNvSpPr txBox="1">
            <a:spLocks noChangeAspect="1"/>
          </p:cNvSpPr>
          <p:nvPr/>
        </p:nvSpPr>
        <p:spPr>
          <a:xfrm>
            <a:off x="6701110" y="2944149"/>
            <a:ext cx="1388522" cy="646331"/>
          </a:xfrm>
          <a:prstGeom prst="rect">
            <a:avLst/>
          </a:prstGeom>
          <a:noFill/>
        </p:spPr>
        <p:txBody>
          <a:bodyPr wrap="none" rtlCol="0">
            <a:spAutoFit/>
          </a:bodyPr>
          <a:lstStyle/>
          <a:p>
            <a:pPr algn="ctr"/>
            <a:r>
              <a:rPr lang="en-US" sz="1200" b="1" dirty="0">
                <a:solidFill>
                  <a:srgbClr val="92005A"/>
                </a:solidFill>
              </a:rPr>
              <a:t>Model</a:t>
            </a:r>
          </a:p>
          <a:p>
            <a:pPr algn="ctr"/>
            <a:r>
              <a:rPr lang="en-US" sz="1200" b="1" dirty="0">
                <a:solidFill>
                  <a:srgbClr val="92005A"/>
                </a:solidFill>
              </a:rPr>
              <a:t>simulations</a:t>
            </a:r>
          </a:p>
          <a:p>
            <a:pPr algn="ctr"/>
            <a:r>
              <a:rPr lang="en-US" sz="1200" b="1" dirty="0">
                <a:solidFill>
                  <a:srgbClr val="92005A"/>
                </a:solidFill>
              </a:rPr>
              <a:t>(mean &amp; 95% CI)</a:t>
            </a:r>
          </a:p>
        </p:txBody>
      </p:sp>
      <p:sp>
        <p:nvSpPr>
          <p:cNvPr id="55" name="Rectangle 54"/>
          <p:cNvSpPr>
            <a:spLocks noChangeAspect="1"/>
          </p:cNvSpPr>
          <p:nvPr/>
        </p:nvSpPr>
        <p:spPr>
          <a:xfrm>
            <a:off x="1514667" y="927912"/>
            <a:ext cx="1891227" cy="531752"/>
          </a:xfrm>
          <a:prstGeom prst="rect">
            <a:avLst/>
          </a:prstGeom>
          <a:noFill/>
          <a:ln>
            <a:solidFill>
              <a:srgbClr val="0000FF"/>
            </a:solidFill>
          </a:ln>
        </p:spPr>
        <p:txBody>
          <a:bodyPr wrap="square">
            <a:spAutoFit/>
          </a:bodyPr>
          <a:lstStyle/>
          <a:p>
            <a:pPr algn="ctr">
              <a:spcBef>
                <a:spcPts val="600"/>
              </a:spcBef>
              <a:buClr>
                <a:srgbClr val="830051"/>
              </a:buClr>
            </a:pPr>
            <a:r>
              <a:rPr lang="en-US" sz="1400" b="1" dirty="0">
                <a:solidFill>
                  <a:srgbClr val="0000FF"/>
                </a:solidFill>
              </a:rPr>
              <a:t>Joint model fitted on IPASS data</a:t>
            </a:r>
          </a:p>
        </p:txBody>
      </p:sp>
      <p:sp>
        <p:nvSpPr>
          <p:cNvPr id="56" name="Rectangle 55"/>
          <p:cNvSpPr>
            <a:spLocks noChangeAspect="1"/>
          </p:cNvSpPr>
          <p:nvPr/>
        </p:nvSpPr>
        <p:spPr>
          <a:xfrm>
            <a:off x="5334855" y="908145"/>
            <a:ext cx="3009203" cy="531752"/>
          </a:xfrm>
          <a:prstGeom prst="rect">
            <a:avLst/>
          </a:prstGeom>
          <a:noFill/>
          <a:ln>
            <a:solidFill>
              <a:srgbClr val="0000FF"/>
            </a:solidFill>
          </a:ln>
        </p:spPr>
        <p:txBody>
          <a:bodyPr wrap="square">
            <a:spAutoFit/>
          </a:bodyPr>
          <a:lstStyle/>
          <a:p>
            <a:pPr algn="ctr">
              <a:spcBef>
                <a:spcPts val="600"/>
              </a:spcBef>
              <a:buClr>
                <a:srgbClr val="830051"/>
              </a:buClr>
            </a:pPr>
            <a:r>
              <a:rPr lang="en-US" sz="1400" b="1" dirty="0">
                <a:solidFill>
                  <a:srgbClr val="0000FF"/>
                </a:solidFill>
              </a:rPr>
              <a:t>Model predicts IFUM survival using 3-month data cut-off</a:t>
            </a:r>
            <a:endParaRPr lang="en-US" sz="1400" b="1" dirty="0">
              <a:solidFill>
                <a:srgbClr val="0000FF"/>
              </a:solidFill>
              <a:latin typeface="Arial" panose="020B0604020202020204" pitchFamily="34" charset="0"/>
              <a:cs typeface="Arial" panose="020B0604020202020204" pitchFamily="34" charset="0"/>
            </a:endParaRPr>
          </a:p>
        </p:txBody>
      </p:sp>
      <p:sp>
        <p:nvSpPr>
          <p:cNvPr id="57" name="TextBox 56"/>
          <p:cNvSpPr txBox="1">
            <a:spLocks noChangeAspect="1"/>
          </p:cNvSpPr>
          <p:nvPr/>
        </p:nvSpPr>
        <p:spPr>
          <a:xfrm>
            <a:off x="5529347" y="3122033"/>
            <a:ext cx="567352" cy="227889"/>
          </a:xfrm>
          <a:prstGeom prst="rect">
            <a:avLst/>
          </a:prstGeom>
          <a:solidFill>
            <a:schemeClr val="bg1"/>
          </a:solidFill>
        </p:spPr>
        <p:txBody>
          <a:bodyPr wrap="none" rtlCol="0">
            <a:spAutoFit/>
          </a:bodyPr>
          <a:lstStyle/>
          <a:p>
            <a:r>
              <a:rPr lang="en-US" sz="1200" b="1" dirty="0">
                <a:solidFill>
                  <a:srgbClr val="1136ED"/>
                </a:solidFill>
              </a:rPr>
              <a:t>Cut-off</a:t>
            </a:r>
          </a:p>
        </p:txBody>
      </p:sp>
      <p:pic>
        <p:nvPicPr>
          <p:cNvPr id="58" name="Picture 57"/>
          <p:cNvPicPr>
            <a:picLocks noChangeAspect="1"/>
          </p:cNvPicPr>
          <p:nvPr/>
        </p:nvPicPr>
        <p:blipFill rotWithShape="1">
          <a:blip r:embed="rId4"/>
          <a:srcRect r="79809"/>
          <a:stretch/>
        </p:blipFill>
        <p:spPr>
          <a:xfrm>
            <a:off x="7772423" y="4547421"/>
            <a:ext cx="652712" cy="462915"/>
          </a:xfrm>
          <a:prstGeom prst="rect">
            <a:avLst/>
          </a:prstGeom>
        </p:spPr>
      </p:pic>
      <p:sp>
        <p:nvSpPr>
          <p:cNvPr id="59" name="TextBox 58"/>
          <p:cNvSpPr txBox="1">
            <a:spLocks noChangeAspect="1"/>
          </p:cNvSpPr>
          <p:nvPr/>
        </p:nvSpPr>
        <p:spPr>
          <a:xfrm rot="16200000">
            <a:off x="3449248" y="2438552"/>
            <a:ext cx="2342072" cy="307777"/>
          </a:xfrm>
          <a:prstGeom prst="rect">
            <a:avLst/>
          </a:prstGeom>
          <a:solidFill>
            <a:schemeClr val="bg1"/>
          </a:solidFill>
        </p:spPr>
        <p:txBody>
          <a:bodyPr wrap="square" rtlCol="0">
            <a:spAutoFit/>
          </a:bodyPr>
          <a:lstStyle/>
          <a:p>
            <a:pPr algn="ctr"/>
            <a:r>
              <a:rPr lang="en-US" sz="1400" b="1" dirty="0">
                <a:solidFill>
                  <a:srgbClr val="000000"/>
                </a:solidFill>
              </a:rPr>
              <a:t>Probability of survival</a:t>
            </a:r>
          </a:p>
        </p:txBody>
      </p:sp>
      <p:sp>
        <p:nvSpPr>
          <p:cNvPr id="60" name="TextBox 59"/>
          <p:cNvSpPr txBox="1"/>
          <p:nvPr/>
        </p:nvSpPr>
        <p:spPr>
          <a:xfrm>
            <a:off x="5543846" y="4732846"/>
            <a:ext cx="2218043" cy="338554"/>
          </a:xfrm>
          <a:prstGeom prst="rect">
            <a:avLst/>
          </a:prstGeom>
          <a:noFill/>
        </p:spPr>
        <p:txBody>
          <a:bodyPr wrap="none" rtlCol="0">
            <a:spAutoFit/>
          </a:bodyPr>
          <a:lstStyle/>
          <a:p>
            <a:r>
              <a:rPr lang="en-US" sz="1600" dirty="0"/>
              <a:t>IPASS, </a:t>
            </a:r>
            <a:r>
              <a:rPr lang="en-US" sz="1600" i="1" dirty="0">
                <a:solidFill>
                  <a:srgbClr val="000000"/>
                </a:solidFill>
              </a:rPr>
              <a:t>NCT00322452</a:t>
            </a:r>
            <a:endParaRPr lang="en-US" sz="1600" dirty="0"/>
          </a:p>
        </p:txBody>
      </p:sp>
      <p:sp>
        <p:nvSpPr>
          <p:cNvPr id="4" name="TextBox 3"/>
          <p:cNvSpPr txBox="1"/>
          <p:nvPr/>
        </p:nvSpPr>
        <p:spPr>
          <a:xfrm>
            <a:off x="5545364" y="4413862"/>
            <a:ext cx="2132315" cy="338554"/>
          </a:xfrm>
          <a:prstGeom prst="rect">
            <a:avLst/>
          </a:prstGeom>
          <a:noFill/>
        </p:spPr>
        <p:txBody>
          <a:bodyPr wrap="none" rtlCol="0">
            <a:spAutoFit/>
          </a:bodyPr>
          <a:lstStyle/>
          <a:p>
            <a:r>
              <a:rPr lang="en-US" sz="1600" dirty="0">
                <a:solidFill>
                  <a:srgbClr val="000000"/>
                </a:solidFill>
              </a:rPr>
              <a:t>IFUM, </a:t>
            </a:r>
            <a:r>
              <a:rPr lang="en-US" sz="1600" i="1" dirty="0">
                <a:solidFill>
                  <a:srgbClr val="000000"/>
                </a:solidFill>
              </a:rPr>
              <a:t>NCT01203917</a:t>
            </a:r>
            <a:endParaRPr lang="en-GB" sz="1600" dirty="0"/>
          </a:p>
        </p:txBody>
      </p:sp>
      <p:sp>
        <p:nvSpPr>
          <p:cNvPr id="5" name="Arrow: Right 4"/>
          <p:cNvSpPr/>
          <p:nvPr/>
        </p:nvSpPr>
        <p:spPr>
          <a:xfrm>
            <a:off x="3900912" y="926427"/>
            <a:ext cx="978408" cy="48463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311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C4F54F3-C349-4609-AFEE-01462D5C7942}" type="slidenum">
              <a:rPr lang="en-GB" smtClean="0"/>
              <a:pPr/>
              <a:t>13</a:t>
            </a:fld>
            <a:endParaRPr lang="en-GB" dirty="0"/>
          </a:p>
        </p:txBody>
      </p:sp>
      <p:sp>
        <p:nvSpPr>
          <p:cNvPr id="3" name="Title 2"/>
          <p:cNvSpPr>
            <a:spLocks noGrp="1"/>
          </p:cNvSpPr>
          <p:nvPr>
            <p:ph type="title"/>
          </p:nvPr>
        </p:nvSpPr>
        <p:spPr/>
        <p:txBody>
          <a:bodyPr/>
          <a:lstStyle/>
          <a:p>
            <a:r>
              <a:rPr lang="en-US" dirty="0"/>
              <a:t>Tumor dynamics predictions for IFUM study</a:t>
            </a:r>
            <a:br>
              <a:rPr lang="en-US" dirty="0"/>
            </a:br>
            <a:r>
              <a:rPr lang="en-US" sz="1800" dirty="0"/>
              <a:t>Individual simulations for the follow-up study</a:t>
            </a:r>
          </a:p>
        </p:txBody>
      </p:sp>
      <p:pic>
        <p:nvPicPr>
          <p:cNvPr id="5" name="Picture 4"/>
          <p:cNvPicPr>
            <a:picLocks noChangeAspect="1"/>
          </p:cNvPicPr>
          <p:nvPr/>
        </p:nvPicPr>
        <p:blipFill rotWithShape="1">
          <a:blip r:embed="rId2"/>
          <a:srcRect r="79809"/>
          <a:stretch/>
        </p:blipFill>
        <p:spPr>
          <a:xfrm>
            <a:off x="7772423" y="4547421"/>
            <a:ext cx="652712" cy="462915"/>
          </a:xfrm>
          <a:prstGeom prst="rect">
            <a:avLst/>
          </a:prstGeom>
        </p:spPr>
      </p:pic>
      <p:grpSp>
        <p:nvGrpSpPr>
          <p:cNvPr id="8" name="Group 7"/>
          <p:cNvGrpSpPr/>
          <p:nvPr/>
        </p:nvGrpSpPr>
        <p:grpSpPr>
          <a:xfrm>
            <a:off x="901737" y="919585"/>
            <a:ext cx="6654623" cy="3876640"/>
            <a:chOff x="901737" y="1089713"/>
            <a:chExt cx="6654623" cy="3876640"/>
          </a:xfrm>
        </p:grpSpPr>
        <p:pic>
          <p:nvPicPr>
            <p:cNvPr id="4" name="Picture 3"/>
            <p:cNvPicPr>
              <a:picLocks noChangeAspect="1"/>
            </p:cNvPicPr>
            <p:nvPr/>
          </p:nvPicPr>
          <p:blipFill rotWithShape="1">
            <a:blip r:embed="rId3"/>
            <a:srcRect t="5826" r="1986" b="2654"/>
            <a:stretch/>
          </p:blipFill>
          <p:spPr>
            <a:xfrm>
              <a:off x="901737" y="1089713"/>
              <a:ext cx="6654623" cy="3876640"/>
            </a:xfrm>
            <a:prstGeom prst="rect">
              <a:avLst/>
            </a:prstGeom>
          </p:spPr>
        </p:pic>
        <p:sp>
          <p:nvSpPr>
            <p:cNvPr id="6" name="TextBox 5"/>
            <p:cNvSpPr txBox="1"/>
            <p:nvPr/>
          </p:nvSpPr>
          <p:spPr>
            <a:xfrm>
              <a:off x="1461364" y="2007309"/>
              <a:ext cx="1250663" cy="215444"/>
            </a:xfrm>
            <a:prstGeom prst="rect">
              <a:avLst/>
            </a:prstGeom>
            <a:noFill/>
          </p:spPr>
          <p:txBody>
            <a:bodyPr wrap="none" rtlCol="0">
              <a:spAutoFit/>
            </a:bodyPr>
            <a:lstStyle/>
            <a:p>
              <a:r>
                <a:rPr lang="en-US" sz="800" b="1" dirty="0">
                  <a:solidFill>
                    <a:srgbClr val="FF0000"/>
                  </a:solidFill>
                </a:rPr>
                <a:t>Mean simulated value</a:t>
              </a:r>
              <a:endParaRPr lang="en-GB" sz="800" b="1" dirty="0">
                <a:solidFill>
                  <a:srgbClr val="FF0000"/>
                </a:solidFill>
              </a:endParaRPr>
            </a:p>
          </p:txBody>
        </p:sp>
        <p:sp>
          <p:nvSpPr>
            <p:cNvPr id="7" name="TextBox 6"/>
            <p:cNvSpPr txBox="1"/>
            <p:nvPr/>
          </p:nvSpPr>
          <p:spPr>
            <a:xfrm>
              <a:off x="1534046" y="1619433"/>
              <a:ext cx="1127232" cy="215444"/>
            </a:xfrm>
            <a:prstGeom prst="rect">
              <a:avLst/>
            </a:prstGeom>
            <a:noFill/>
          </p:spPr>
          <p:txBody>
            <a:bodyPr wrap="none" rtlCol="0">
              <a:spAutoFit/>
            </a:bodyPr>
            <a:lstStyle/>
            <a:p>
              <a:r>
                <a:rPr lang="en-US" sz="800" dirty="0"/>
                <a:t>95% prediction band</a:t>
              </a:r>
              <a:endParaRPr lang="en-GB" sz="800" dirty="0"/>
            </a:p>
          </p:txBody>
        </p:sp>
        <p:cxnSp>
          <p:nvCxnSpPr>
            <p:cNvPr id="9" name="Straight Arrow Connector 8"/>
            <p:cNvCxnSpPr/>
            <p:nvPr/>
          </p:nvCxnSpPr>
          <p:spPr>
            <a:xfrm>
              <a:off x="2121876" y="2179540"/>
              <a:ext cx="221064" cy="200185"/>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287672" y="1782004"/>
              <a:ext cx="221064" cy="200185"/>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0" name="TextBox 9"/>
          <p:cNvSpPr txBox="1"/>
          <p:nvPr/>
        </p:nvSpPr>
        <p:spPr>
          <a:xfrm>
            <a:off x="5543846" y="4732846"/>
            <a:ext cx="2132315" cy="338554"/>
          </a:xfrm>
          <a:prstGeom prst="rect">
            <a:avLst/>
          </a:prstGeom>
          <a:noFill/>
        </p:spPr>
        <p:txBody>
          <a:bodyPr wrap="none" rtlCol="0">
            <a:spAutoFit/>
          </a:bodyPr>
          <a:lstStyle/>
          <a:p>
            <a:r>
              <a:rPr lang="en-US" sz="1600" dirty="0">
                <a:solidFill>
                  <a:srgbClr val="000000"/>
                </a:solidFill>
              </a:rPr>
              <a:t>IFUM, </a:t>
            </a:r>
            <a:r>
              <a:rPr lang="en-US" sz="1600" i="1" dirty="0">
                <a:solidFill>
                  <a:srgbClr val="000000"/>
                </a:solidFill>
              </a:rPr>
              <a:t>NCT01203917</a:t>
            </a:r>
            <a:endParaRPr lang="en-GB" sz="1600" dirty="0"/>
          </a:p>
        </p:txBody>
      </p:sp>
    </p:spTree>
    <p:extLst>
      <p:ext uri="{BB962C8B-B14F-4D97-AF65-F5344CB8AC3E}">
        <p14:creationId xmlns:p14="http://schemas.microsoft.com/office/powerpoint/2010/main" val="239594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rot="5400000" flipH="1">
            <a:off x="6223635" y="2782259"/>
            <a:ext cx="3312000" cy="0"/>
          </a:xfrm>
          <a:prstGeom prst="line">
            <a:avLst/>
          </a:prstGeom>
          <a:ln w="19050">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4"/>
          </p:nvPr>
        </p:nvSpPr>
        <p:spPr/>
        <p:txBody>
          <a:bodyPr/>
          <a:lstStyle/>
          <a:p>
            <a:fld id="{3C4F54F3-C349-4609-AFEE-01462D5C7942}" type="slidenum">
              <a:rPr lang="en-GB" smtClean="0"/>
              <a:pPr/>
              <a:t>14</a:t>
            </a:fld>
            <a:endParaRPr lang="en-GB" dirty="0"/>
          </a:p>
        </p:txBody>
      </p:sp>
      <p:sp>
        <p:nvSpPr>
          <p:cNvPr id="3" name="Title 2"/>
          <p:cNvSpPr>
            <a:spLocks noGrp="1"/>
          </p:cNvSpPr>
          <p:nvPr>
            <p:ph type="title"/>
          </p:nvPr>
        </p:nvSpPr>
        <p:spPr/>
        <p:txBody>
          <a:bodyPr/>
          <a:lstStyle/>
          <a:p>
            <a:r>
              <a:rPr lang="en-US" dirty="0"/>
              <a:t>Dynamic subject-level prediction of survival in IPASS</a:t>
            </a:r>
            <a:endParaRPr lang="en-GB" dirty="0"/>
          </a:p>
        </p:txBody>
      </p:sp>
      <p:sp>
        <p:nvSpPr>
          <p:cNvPr id="5" name="TextBox 4"/>
          <p:cNvSpPr txBox="1">
            <a:spLocks noChangeAspect="1"/>
          </p:cNvSpPr>
          <p:nvPr/>
        </p:nvSpPr>
        <p:spPr>
          <a:xfrm>
            <a:off x="3073592" y="4848687"/>
            <a:ext cx="2701921" cy="276999"/>
          </a:xfrm>
          <a:prstGeom prst="rect">
            <a:avLst/>
          </a:prstGeom>
          <a:noFill/>
        </p:spPr>
        <p:txBody>
          <a:bodyPr wrap="square" rtlCol="0">
            <a:spAutoFit/>
          </a:bodyPr>
          <a:lstStyle/>
          <a:p>
            <a:pPr algn="ctr"/>
            <a:r>
              <a:rPr lang="en-US" sz="1200" b="1" dirty="0">
                <a:solidFill>
                  <a:srgbClr val="000000"/>
                </a:solidFill>
              </a:rPr>
              <a:t>Time from randomization (months)</a:t>
            </a:r>
          </a:p>
        </p:txBody>
      </p:sp>
      <p:sp>
        <p:nvSpPr>
          <p:cNvPr id="4" name="TextBox 3"/>
          <p:cNvSpPr txBox="1"/>
          <p:nvPr/>
        </p:nvSpPr>
        <p:spPr>
          <a:xfrm rot="16200000">
            <a:off x="6831234" y="2669512"/>
            <a:ext cx="1717266" cy="276999"/>
          </a:xfrm>
          <a:prstGeom prst="rect">
            <a:avLst/>
          </a:prstGeom>
          <a:solidFill>
            <a:schemeClr val="bg1"/>
          </a:solidFill>
        </p:spPr>
        <p:txBody>
          <a:bodyPr wrap="square" rtlCol="0">
            <a:spAutoFit/>
          </a:bodyPr>
          <a:lstStyle/>
          <a:p>
            <a:r>
              <a:rPr lang="en-US" sz="1200" b="1" dirty="0"/>
              <a:t>Probability (Survival)</a:t>
            </a:r>
          </a:p>
        </p:txBody>
      </p:sp>
      <p:sp>
        <p:nvSpPr>
          <p:cNvPr id="6" name="TextBox 5"/>
          <p:cNvSpPr txBox="1"/>
          <p:nvPr/>
        </p:nvSpPr>
        <p:spPr>
          <a:xfrm rot="-2700000">
            <a:off x="24932" y="1906069"/>
            <a:ext cx="954107" cy="276999"/>
          </a:xfrm>
          <a:prstGeom prst="rect">
            <a:avLst/>
          </a:prstGeom>
          <a:noFill/>
        </p:spPr>
        <p:txBody>
          <a:bodyPr wrap="none" rtlCol="0">
            <a:spAutoFit/>
          </a:bodyPr>
          <a:lstStyle/>
          <a:p>
            <a:r>
              <a:rPr lang="en-US" sz="1200" b="1" u="sng" dirty="0"/>
              <a:t>Subject 40</a:t>
            </a:r>
          </a:p>
        </p:txBody>
      </p:sp>
      <p:sp>
        <p:nvSpPr>
          <p:cNvPr id="7" name="TextBox 6"/>
          <p:cNvSpPr txBox="1"/>
          <p:nvPr/>
        </p:nvSpPr>
        <p:spPr>
          <a:xfrm rot="-2700000">
            <a:off x="-13317" y="4063772"/>
            <a:ext cx="1030603" cy="276999"/>
          </a:xfrm>
          <a:prstGeom prst="rect">
            <a:avLst/>
          </a:prstGeom>
          <a:noFill/>
        </p:spPr>
        <p:txBody>
          <a:bodyPr wrap="none" rtlCol="0">
            <a:spAutoFit/>
          </a:bodyPr>
          <a:lstStyle/>
          <a:p>
            <a:r>
              <a:rPr lang="en-US" sz="1200" b="1" u="sng" dirty="0"/>
              <a:t>Subject 113</a:t>
            </a:r>
          </a:p>
        </p:txBody>
      </p:sp>
      <p:pic>
        <p:nvPicPr>
          <p:cNvPr id="8" name="Picture 7"/>
          <p:cNvPicPr>
            <a:picLocks noChangeAspect="1"/>
          </p:cNvPicPr>
          <p:nvPr/>
        </p:nvPicPr>
        <p:blipFill rotWithShape="1">
          <a:blip r:embed="rId2" cstate="print"/>
          <a:srcRect r="55260"/>
          <a:stretch/>
        </p:blipFill>
        <p:spPr>
          <a:xfrm>
            <a:off x="1149139" y="678020"/>
            <a:ext cx="1407142" cy="1999774"/>
          </a:xfrm>
          <a:prstGeom prst="rect">
            <a:avLst/>
          </a:prstGeom>
        </p:spPr>
      </p:pic>
      <p:pic>
        <p:nvPicPr>
          <p:cNvPr id="9" name="Picture 8"/>
          <p:cNvPicPr>
            <a:picLocks noChangeAspect="1"/>
          </p:cNvPicPr>
          <p:nvPr/>
        </p:nvPicPr>
        <p:blipFill rotWithShape="1">
          <a:blip r:embed="rId3" cstate="print"/>
          <a:srcRect r="53788"/>
          <a:stretch/>
        </p:blipFill>
        <p:spPr>
          <a:xfrm>
            <a:off x="3624704" y="681355"/>
            <a:ext cx="1453439" cy="1993583"/>
          </a:xfrm>
          <a:prstGeom prst="rect">
            <a:avLst/>
          </a:prstGeom>
        </p:spPr>
      </p:pic>
      <p:pic>
        <p:nvPicPr>
          <p:cNvPr id="10" name="Picture 9"/>
          <p:cNvPicPr>
            <a:picLocks noChangeAspect="1"/>
          </p:cNvPicPr>
          <p:nvPr/>
        </p:nvPicPr>
        <p:blipFill rotWithShape="1">
          <a:blip r:embed="rId4" cstate="print"/>
          <a:srcRect r="54409"/>
          <a:stretch/>
        </p:blipFill>
        <p:spPr>
          <a:xfrm>
            <a:off x="6153918" y="684689"/>
            <a:ext cx="1445198" cy="1987391"/>
          </a:xfrm>
          <a:prstGeom prst="rect">
            <a:avLst/>
          </a:prstGeom>
        </p:spPr>
      </p:pic>
      <p:sp>
        <p:nvSpPr>
          <p:cNvPr id="11" name="TextBox 10"/>
          <p:cNvSpPr txBox="1"/>
          <p:nvPr/>
        </p:nvSpPr>
        <p:spPr>
          <a:xfrm>
            <a:off x="1387941" y="1567631"/>
            <a:ext cx="511679" cy="169277"/>
          </a:xfrm>
          <a:prstGeom prst="rect">
            <a:avLst/>
          </a:prstGeom>
          <a:noFill/>
        </p:spPr>
        <p:txBody>
          <a:bodyPr wrap="none" rtlCol="0">
            <a:spAutoFit/>
          </a:bodyPr>
          <a:lstStyle/>
          <a:p>
            <a:r>
              <a:rPr lang="en-US" sz="500" b="1" dirty="0"/>
              <a:t>(predicted)</a:t>
            </a:r>
          </a:p>
        </p:txBody>
      </p:sp>
      <p:sp>
        <p:nvSpPr>
          <p:cNvPr id="12" name="TextBox 11"/>
          <p:cNvSpPr txBox="1"/>
          <p:nvPr/>
        </p:nvSpPr>
        <p:spPr>
          <a:xfrm rot="16200000">
            <a:off x="327329" y="2651565"/>
            <a:ext cx="1376717" cy="276999"/>
          </a:xfrm>
          <a:prstGeom prst="rect">
            <a:avLst/>
          </a:prstGeom>
          <a:noFill/>
        </p:spPr>
        <p:txBody>
          <a:bodyPr wrap="square" rtlCol="0">
            <a:spAutoFit/>
          </a:bodyPr>
          <a:lstStyle/>
          <a:p>
            <a:r>
              <a:rPr lang="en-US" sz="1200" b="1" dirty="0"/>
              <a:t>Tumor size, mm</a:t>
            </a:r>
          </a:p>
        </p:txBody>
      </p:sp>
      <p:sp>
        <p:nvSpPr>
          <p:cNvPr id="13" name="TextBox 12"/>
          <p:cNvSpPr txBox="1"/>
          <p:nvPr/>
        </p:nvSpPr>
        <p:spPr>
          <a:xfrm>
            <a:off x="1381072" y="1936414"/>
            <a:ext cx="936475" cy="276999"/>
          </a:xfrm>
          <a:prstGeom prst="rect">
            <a:avLst/>
          </a:prstGeom>
          <a:noFill/>
        </p:spPr>
        <p:txBody>
          <a:bodyPr wrap="none" rtlCol="0">
            <a:spAutoFit/>
          </a:bodyPr>
          <a:lstStyle/>
          <a:p>
            <a:r>
              <a:rPr lang="en-US" sz="600" b="1" dirty="0"/>
              <a:t>95% prediction band</a:t>
            </a:r>
          </a:p>
          <a:p>
            <a:r>
              <a:rPr lang="en-US" sz="600" b="1" dirty="0"/>
              <a:t>for patient’s survival</a:t>
            </a:r>
          </a:p>
        </p:txBody>
      </p:sp>
      <p:cxnSp>
        <p:nvCxnSpPr>
          <p:cNvPr id="16" name="Straight Arrow Connector 15"/>
          <p:cNvCxnSpPr>
            <a:stCxn id="15" idx="2"/>
          </p:cNvCxnSpPr>
          <p:nvPr/>
        </p:nvCxnSpPr>
        <p:spPr>
          <a:xfrm flipH="1">
            <a:off x="3943978" y="1863208"/>
            <a:ext cx="287214" cy="38856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26235" y="627430"/>
            <a:ext cx="800219" cy="433452"/>
          </a:xfrm>
          <a:prstGeom prst="rect">
            <a:avLst/>
          </a:prstGeom>
          <a:solidFill>
            <a:schemeClr val="bg1">
              <a:alpha val="85000"/>
            </a:schemeClr>
          </a:solidFill>
        </p:spPr>
        <p:txBody>
          <a:bodyPr wrap="none" rtlCol="0">
            <a:spAutoFit/>
          </a:bodyPr>
          <a:lstStyle/>
          <a:p>
            <a:pPr algn="ctr">
              <a:lnSpc>
                <a:spcPts val="3000"/>
              </a:lnSpc>
            </a:pPr>
            <a:r>
              <a:rPr lang="en-US" b="1" dirty="0">
                <a:latin typeface="+mn-lt"/>
                <a:cs typeface="Courier New" panose="02070309020205020404" pitchFamily="49" charset="0"/>
              </a:rPr>
              <a:t>2 </a:t>
            </a:r>
            <a:r>
              <a:rPr lang="en-US" b="1" dirty="0" err="1">
                <a:latin typeface="+mn-lt"/>
                <a:cs typeface="Courier New" panose="02070309020205020404" pitchFamily="49" charset="0"/>
              </a:rPr>
              <a:t>mth</a:t>
            </a:r>
            <a:endParaRPr lang="en-US" b="1" dirty="0">
              <a:latin typeface="+mn-lt"/>
              <a:cs typeface="Courier New" panose="02070309020205020404" pitchFamily="49" charset="0"/>
            </a:endParaRPr>
          </a:p>
        </p:txBody>
      </p:sp>
      <p:sp>
        <p:nvSpPr>
          <p:cNvPr id="18" name="TextBox 17"/>
          <p:cNvSpPr txBox="1"/>
          <p:nvPr/>
        </p:nvSpPr>
        <p:spPr>
          <a:xfrm>
            <a:off x="5078143" y="627430"/>
            <a:ext cx="800219" cy="433452"/>
          </a:xfrm>
          <a:prstGeom prst="rect">
            <a:avLst/>
          </a:prstGeom>
          <a:solidFill>
            <a:schemeClr val="bg1">
              <a:alpha val="85000"/>
            </a:schemeClr>
          </a:solidFill>
        </p:spPr>
        <p:txBody>
          <a:bodyPr wrap="none" rtlCol="0">
            <a:spAutoFit/>
          </a:bodyPr>
          <a:lstStyle/>
          <a:p>
            <a:pPr algn="ctr">
              <a:lnSpc>
                <a:spcPts val="3000"/>
              </a:lnSpc>
            </a:pPr>
            <a:r>
              <a:rPr lang="en-US" b="1" dirty="0">
                <a:latin typeface="+mn-lt"/>
                <a:cs typeface="Courier New" panose="02070309020205020404" pitchFamily="49" charset="0"/>
              </a:rPr>
              <a:t>5 </a:t>
            </a:r>
            <a:r>
              <a:rPr lang="en-US" b="1" dirty="0" err="1">
                <a:latin typeface="+mn-lt"/>
                <a:cs typeface="Courier New" panose="02070309020205020404" pitchFamily="49" charset="0"/>
              </a:rPr>
              <a:t>mth</a:t>
            </a:r>
            <a:endParaRPr lang="en-US" b="1" dirty="0">
              <a:latin typeface="+mn-lt"/>
              <a:cs typeface="Courier New" panose="02070309020205020404" pitchFamily="49" charset="0"/>
            </a:endParaRPr>
          </a:p>
        </p:txBody>
      </p:sp>
      <p:sp>
        <p:nvSpPr>
          <p:cNvPr id="19" name="TextBox 18"/>
          <p:cNvSpPr txBox="1"/>
          <p:nvPr/>
        </p:nvSpPr>
        <p:spPr>
          <a:xfrm>
            <a:off x="7729745" y="621526"/>
            <a:ext cx="928460" cy="433452"/>
          </a:xfrm>
          <a:prstGeom prst="rect">
            <a:avLst/>
          </a:prstGeom>
          <a:solidFill>
            <a:schemeClr val="bg1">
              <a:alpha val="85000"/>
            </a:schemeClr>
          </a:solidFill>
        </p:spPr>
        <p:txBody>
          <a:bodyPr wrap="none" rtlCol="0">
            <a:spAutoFit/>
          </a:bodyPr>
          <a:lstStyle/>
          <a:p>
            <a:pPr algn="ctr">
              <a:lnSpc>
                <a:spcPts val="3000"/>
              </a:lnSpc>
            </a:pPr>
            <a:r>
              <a:rPr lang="en-US" b="1" dirty="0">
                <a:latin typeface="+mn-lt"/>
                <a:cs typeface="Courier New" panose="02070309020205020404" pitchFamily="49" charset="0"/>
              </a:rPr>
              <a:t>10 </a:t>
            </a:r>
            <a:r>
              <a:rPr lang="en-US" b="1" dirty="0" err="1">
                <a:latin typeface="+mn-lt"/>
                <a:cs typeface="Courier New" panose="02070309020205020404" pitchFamily="49" charset="0"/>
              </a:rPr>
              <a:t>mth</a:t>
            </a:r>
            <a:endParaRPr lang="en-US" b="1" dirty="0">
              <a:latin typeface="+mn-lt"/>
              <a:cs typeface="Courier New" panose="02070309020205020404" pitchFamily="49" charset="0"/>
            </a:endParaRPr>
          </a:p>
        </p:txBody>
      </p:sp>
      <p:pic>
        <p:nvPicPr>
          <p:cNvPr id="20" name="Picture 19"/>
          <p:cNvPicPr>
            <a:picLocks noChangeAspect="1"/>
          </p:cNvPicPr>
          <p:nvPr/>
        </p:nvPicPr>
        <p:blipFill rotWithShape="1">
          <a:blip r:embed="rId5"/>
          <a:srcRect r="79809"/>
          <a:stretch/>
        </p:blipFill>
        <p:spPr>
          <a:xfrm>
            <a:off x="7772423" y="4547421"/>
            <a:ext cx="652712" cy="462915"/>
          </a:xfrm>
          <a:prstGeom prst="rect">
            <a:avLst/>
          </a:prstGeom>
        </p:spPr>
      </p:pic>
      <p:pic>
        <p:nvPicPr>
          <p:cNvPr id="21" name="Picture 20"/>
          <p:cNvPicPr>
            <a:picLocks noChangeAspect="1"/>
          </p:cNvPicPr>
          <p:nvPr/>
        </p:nvPicPr>
        <p:blipFill rotWithShape="1">
          <a:blip r:embed="rId2" cstate="print"/>
          <a:srcRect l="55453"/>
          <a:stretch/>
        </p:blipFill>
        <p:spPr>
          <a:xfrm>
            <a:off x="1152409" y="2889747"/>
            <a:ext cx="1401072" cy="1999774"/>
          </a:xfrm>
          <a:prstGeom prst="rect">
            <a:avLst/>
          </a:prstGeom>
        </p:spPr>
      </p:pic>
      <p:pic>
        <p:nvPicPr>
          <p:cNvPr id="22" name="Picture 21"/>
          <p:cNvPicPr>
            <a:picLocks noChangeAspect="1"/>
          </p:cNvPicPr>
          <p:nvPr/>
        </p:nvPicPr>
        <p:blipFill rotWithShape="1">
          <a:blip r:embed="rId3" cstate="print"/>
          <a:srcRect l="52869"/>
          <a:stretch/>
        </p:blipFill>
        <p:spPr>
          <a:xfrm>
            <a:off x="3528013" y="2893082"/>
            <a:ext cx="1482343" cy="1993583"/>
          </a:xfrm>
          <a:prstGeom prst="rect">
            <a:avLst/>
          </a:prstGeom>
        </p:spPr>
      </p:pic>
      <p:pic>
        <p:nvPicPr>
          <p:cNvPr id="23" name="Picture 22"/>
          <p:cNvPicPr>
            <a:picLocks noChangeAspect="1"/>
          </p:cNvPicPr>
          <p:nvPr/>
        </p:nvPicPr>
        <p:blipFill rotWithShape="1">
          <a:blip r:embed="rId4" cstate="print"/>
          <a:srcRect l="54054"/>
          <a:stretch/>
        </p:blipFill>
        <p:spPr>
          <a:xfrm>
            <a:off x="6103625" y="2896416"/>
            <a:ext cx="1456452" cy="1987391"/>
          </a:xfrm>
          <a:prstGeom prst="rect">
            <a:avLst/>
          </a:prstGeom>
        </p:spPr>
      </p:pic>
      <p:sp>
        <p:nvSpPr>
          <p:cNvPr id="24" name="Down Arrow 154"/>
          <p:cNvSpPr>
            <a:spLocks noChangeAspect="1"/>
          </p:cNvSpPr>
          <p:nvPr/>
        </p:nvSpPr>
        <p:spPr>
          <a:xfrm rot="16200000">
            <a:off x="2663010" y="2313168"/>
            <a:ext cx="909230" cy="788500"/>
          </a:xfrm>
          <a:prstGeom prst="downArrow">
            <a:avLst/>
          </a:prstGeom>
          <a:solidFill>
            <a:srgbClr val="F6E7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154"/>
          <p:cNvSpPr>
            <a:spLocks noChangeAspect="1"/>
          </p:cNvSpPr>
          <p:nvPr/>
        </p:nvSpPr>
        <p:spPr>
          <a:xfrm rot="16200000">
            <a:off x="5173360" y="2313168"/>
            <a:ext cx="909230" cy="788500"/>
          </a:xfrm>
          <a:prstGeom prst="downArrow">
            <a:avLst/>
          </a:prstGeom>
          <a:solidFill>
            <a:srgbClr val="F6E7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rot="5400000" flipH="1">
            <a:off x="3157499" y="921066"/>
            <a:ext cx="432000" cy="0"/>
          </a:xfrm>
          <a:prstGeom prst="line">
            <a:avLst/>
          </a:prstGeom>
          <a:ln w="19050">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flipH="1">
            <a:off x="2581499" y="1137066"/>
            <a:ext cx="792000" cy="0"/>
          </a:xfrm>
          <a:prstGeom prst="line">
            <a:avLst/>
          </a:prstGeom>
          <a:ln w="19050">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flipH="1">
            <a:off x="713447" y="3003218"/>
            <a:ext cx="3744000" cy="0"/>
          </a:xfrm>
          <a:prstGeom prst="line">
            <a:avLst/>
          </a:prstGeom>
          <a:ln w="19050">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flipH="1">
            <a:off x="5662362" y="912695"/>
            <a:ext cx="432000" cy="0"/>
          </a:xfrm>
          <a:prstGeom prst="line">
            <a:avLst/>
          </a:prstGeom>
          <a:ln w="19050">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0800000" flipH="1">
            <a:off x="5086362" y="1128695"/>
            <a:ext cx="792000" cy="0"/>
          </a:xfrm>
          <a:prstGeom prst="line">
            <a:avLst/>
          </a:prstGeom>
          <a:ln w="19050">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flipH="1">
            <a:off x="3218310" y="2994847"/>
            <a:ext cx="3744000" cy="0"/>
          </a:xfrm>
          <a:prstGeom prst="line">
            <a:avLst/>
          </a:prstGeom>
          <a:ln w="19050">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flipH="1">
            <a:off x="8451687" y="916107"/>
            <a:ext cx="432000" cy="0"/>
          </a:xfrm>
          <a:prstGeom prst="line">
            <a:avLst/>
          </a:prstGeom>
          <a:ln w="19050">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0800000" flipH="1">
            <a:off x="7875687" y="1132107"/>
            <a:ext cx="792000" cy="0"/>
          </a:xfrm>
          <a:prstGeom prst="line">
            <a:avLst/>
          </a:prstGeom>
          <a:ln w="19050">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841501" y="1586209"/>
            <a:ext cx="779381" cy="276999"/>
          </a:xfrm>
          <a:prstGeom prst="rect">
            <a:avLst/>
          </a:prstGeom>
          <a:noFill/>
        </p:spPr>
        <p:txBody>
          <a:bodyPr wrap="none" rtlCol="0">
            <a:spAutoFit/>
          </a:bodyPr>
          <a:lstStyle/>
          <a:p>
            <a:r>
              <a:rPr lang="en-US" sz="600" b="1" dirty="0"/>
              <a:t>individual tumor</a:t>
            </a:r>
          </a:p>
          <a:p>
            <a:r>
              <a:rPr lang="en-US" sz="600" b="1" dirty="0"/>
              <a:t>measurements</a:t>
            </a:r>
          </a:p>
        </p:txBody>
      </p:sp>
      <p:cxnSp>
        <p:nvCxnSpPr>
          <p:cNvPr id="36" name="Straight Arrow Connector 35"/>
          <p:cNvCxnSpPr/>
          <p:nvPr/>
        </p:nvCxnSpPr>
        <p:spPr>
          <a:xfrm flipV="1">
            <a:off x="1899278" y="1677907"/>
            <a:ext cx="227227" cy="2934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rot="16200000">
            <a:off x="7817818" y="3168741"/>
            <a:ext cx="2218043" cy="338554"/>
          </a:xfrm>
          <a:prstGeom prst="rect">
            <a:avLst/>
          </a:prstGeom>
          <a:noFill/>
        </p:spPr>
        <p:txBody>
          <a:bodyPr wrap="none" rtlCol="0">
            <a:spAutoFit/>
          </a:bodyPr>
          <a:lstStyle/>
          <a:p>
            <a:r>
              <a:rPr lang="en-US" sz="1600" dirty="0"/>
              <a:t>IPASS, </a:t>
            </a:r>
            <a:r>
              <a:rPr lang="en-US" sz="1600" i="1" dirty="0">
                <a:solidFill>
                  <a:srgbClr val="000000"/>
                </a:solidFill>
              </a:rPr>
              <a:t>NCT00322452</a:t>
            </a:r>
            <a:endParaRPr lang="en-US" sz="1600" dirty="0"/>
          </a:p>
        </p:txBody>
      </p:sp>
    </p:spTree>
    <p:extLst>
      <p:ext uri="{BB962C8B-B14F-4D97-AF65-F5344CB8AC3E}">
        <p14:creationId xmlns:p14="http://schemas.microsoft.com/office/powerpoint/2010/main" val="408878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C4F54F3-C349-4609-AFEE-01462D5C7942}" type="slidenum">
              <a:rPr lang="en-GB" smtClean="0"/>
              <a:pPr/>
              <a:t>15</a:t>
            </a:fld>
            <a:endParaRPr lang="en-GB" dirty="0"/>
          </a:p>
        </p:txBody>
      </p:sp>
      <p:sp>
        <p:nvSpPr>
          <p:cNvPr id="3" name="Title 2"/>
          <p:cNvSpPr>
            <a:spLocks noGrp="1"/>
          </p:cNvSpPr>
          <p:nvPr>
            <p:ph type="title"/>
          </p:nvPr>
        </p:nvSpPr>
        <p:spPr/>
        <p:txBody>
          <a:bodyPr/>
          <a:lstStyle/>
          <a:p>
            <a:r>
              <a:rPr lang="en-US" dirty="0"/>
              <a:t>Conclusions</a:t>
            </a:r>
            <a:endParaRPr lang="en-GB" dirty="0"/>
          </a:p>
        </p:txBody>
      </p:sp>
      <p:sp>
        <p:nvSpPr>
          <p:cNvPr id="4" name="TextBox 3"/>
          <p:cNvSpPr txBox="1"/>
          <p:nvPr/>
        </p:nvSpPr>
        <p:spPr>
          <a:xfrm>
            <a:off x="237063" y="648000"/>
            <a:ext cx="8580366" cy="3631763"/>
          </a:xfrm>
          <a:prstGeom prst="rect">
            <a:avLst/>
          </a:prstGeom>
          <a:noFill/>
        </p:spPr>
        <p:txBody>
          <a:bodyPr wrap="square" rtlCol="0">
            <a:spAutoFit/>
          </a:bodyPr>
          <a:lstStyle/>
          <a:p>
            <a:pPr>
              <a:lnSpc>
                <a:spcPts val="2300"/>
              </a:lnSpc>
            </a:pPr>
            <a:r>
              <a:rPr lang="en-US" b="1" dirty="0">
                <a:solidFill>
                  <a:srgbClr val="830051"/>
                </a:solidFill>
              </a:rPr>
              <a:t>Joint modeling of survival and tumor size provide a generalizable tool for</a:t>
            </a:r>
          </a:p>
          <a:p>
            <a:pPr marL="285750" indent="-285750">
              <a:lnSpc>
                <a:spcPts val="2300"/>
              </a:lnSpc>
              <a:buFont typeface="Arial" panose="020B0604020202020204" pitchFamily="34" charset="0"/>
              <a:buChar char="•"/>
            </a:pPr>
            <a:r>
              <a:rPr lang="en-US" b="1" dirty="0"/>
              <a:t>covariate search with respect to different types of endpoints, </a:t>
            </a:r>
            <a:r>
              <a:rPr lang="en-US" b="1" i="1" dirty="0"/>
              <a:t>e.g.</a:t>
            </a:r>
            <a:r>
              <a:rPr lang="en-US" b="1" dirty="0"/>
              <a:t> OS, PFS</a:t>
            </a:r>
          </a:p>
          <a:p>
            <a:pPr marL="285750" indent="-285750">
              <a:lnSpc>
                <a:spcPts val="2300"/>
              </a:lnSpc>
              <a:buFont typeface="Arial" panose="020B0604020202020204" pitchFamily="34" charset="0"/>
              <a:buChar char="•"/>
            </a:pPr>
            <a:r>
              <a:rPr lang="en-US" b="1" dirty="0"/>
              <a:t>efficient clinical trial simulations in various study populations</a:t>
            </a:r>
          </a:p>
          <a:p>
            <a:pPr marL="285750" indent="-285750">
              <a:lnSpc>
                <a:spcPts val="2300"/>
              </a:lnSpc>
              <a:buFont typeface="Arial" panose="020B0604020202020204" pitchFamily="34" charset="0"/>
              <a:buChar char="•"/>
            </a:pPr>
            <a:r>
              <a:rPr lang="en-US" b="1" dirty="0"/>
              <a:t>prospective forecasting of survival at study level</a:t>
            </a:r>
          </a:p>
          <a:p>
            <a:pPr marL="285750" indent="-285750">
              <a:lnSpc>
                <a:spcPts val="2300"/>
              </a:lnSpc>
              <a:buFont typeface="Arial" panose="020B0604020202020204" pitchFamily="34" charset="0"/>
              <a:buChar char="•"/>
            </a:pPr>
            <a:r>
              <a:rPr lang="en-US" b="1" dirty="0"/>
              <a:t>personalized predictions of survival in specific patient subgroups</a:t>
            </a:r>
          </a:p>
          <a:p>
            <a:pPr>
              <a:lnSpc>
                <a:spcPts val="2300"/>
              </a:lnSpc>
            </a:pPr>
            <a:endParaRPr lang="en-US" b="1" dirty="0">
              <a:solidFill>
                <a:srgbClr val="830051"/>
              </a:solidFill>
            </a:endParaRPr>
          </a:p>
          <a:p>
            <a:pPr>
              <a:lnSpc>
                <a:spcPts val="2300"/>
              </a:lnSpc>
            </a:pPr>
            <a:r>
              <a:rPr lang="en-US" b="1" dirty="0">
                <a:solidFill>
                  <a:srgbClr val="830051"/>
                </a:solidFill>
              </a:rPr>
              <a:t>Joint modeling framework: Next steps</a:t>
            </a:r>
          </a:p>
          <a:p>
            <a:pPr marL="285750" indent="-285750">
              <a:lnSpc>
                <a:spcPts val="2300"/>
              </a:lnSpc>
              <a:buFont typeface="Arial" panose="020B0604020202020204" pitchFamily="34" charset="0"/>
              <a:buChar char="•"/>
            </a:pPr>
            <a:r>
              <a:rPr lang="en-US" b="1" dirty="0"/>
              <a:t>Include non-linear models for continuous longitudinal markers</a:t>
            </a:r>
          </a:p>
          <a:p>
            <a:pPr marL="285750" indent="-285750">
              <a:lnSpc>
                <a:spcPts val="2300"/>
              </a:lnSpc>
              <a:buFont typeface="Arial" panose="020B0604020202020204" pitchFamily="34" charset="0"/>
              <a:buChar char="•"/>
            </a:pPr>
            <a:r>
              <a:rPr lang="en-US" b="1" dirty="0"/>
              <a:t>Test (semi)-mechanistic tumor size models - instead of empirical</a:t>
            </a:r>
          </a:p>
          <a:p>
            <a:pPr marL="285750" indent="-285750">
              <a:lnSpc>
                <a:spcPts val="2300"/>
              </a:lnSpc>
              <a:buFont typeface="Arial" panose="020B0604020202020204" pitchFamily="34" charset="0"/>
              <a:buChar char="•"/>
            </a:pPr>
            <a:r>
              <a:rPr lang="en-US" b="1" dirty="0"/>
              <a:t>Develop software to model with multiple time-dependent markers</a:t>
            </a:r>
          </a:p>
          <a:p>
            <a:pPr marL="285750" indent="-285750">
              <a:lnSpc>
                <a:spcPts val="2300"/>
              </a:lnSpc>
              <a:buFont typeface="Arial" panose="020B0604020202020204" pitchFamily="34" charset="0"/>
              <a:buChar char="•"/>
            </a:pPr>
            <a:r>
              <a:rPr lang="en-US" b="1" dirty="0"/>
              <a:t>Test event-like predictive markers, </a:t>
            </a:r>
            <a:r>
              <a:rPr lang="en-US" b="1" i="1" dirty="0"/>
              <a:t>e.g.</a:t>
            </a:r>
            <a:r>
              <a:rPr lang="en-US" b="1" dirty="0"/>
              <a:t>, detection of a new lesion</a:t>
            </a:r>
          </a:p>
          <a:p>
            <a:pPr marL="285750" indent="-285750">
              <a:lnSpc>
                <a:spcPts val="2300"/>
              </a:lnSpc>
              <a:buFont typeface="Arial" panose="020B0604020202020204" pitchFamily="34" charset="0"/>
              <a:buChar char="•"/>
            </a:pPr>
            <a:r>
              <a:rPr lang="en-US" b="1" dirty="0"/>
              <a:t>Fit a joint model for OS &amp; PFS – informative censoring comes into play</a:t>
            </a:r>
          </a:p>
        </p:txBody>
      </p:sp>
      <p:pic>
        <p:nvPicPr>
          <p:cNvPr id="5" name="Picture 4"/>
          <p:cNvPicPr>
            <a:picLocks noChangeAspect="1"/>
          </p:cNvPicPr>
          <p:nvPr/>
        </p:nvPicPr>
        <p:blipFill rotWithShape="1">
          <a:blip r:embed="rId2"/>
          <a:srcRect r="79809"/>
          <a:stretch/>
        </p:blipFill>
        <p:spPr>
          <a:xfrm>
            <a:off x="7772423" y="4547421"/>
            <a:ext cx="652712" cy="462915"/>
          </a:xfrm>
          <a:prstGeom prst="rect">
            <a:avLst/>
          </a:prstGeom>
        </p:spPr>
      </p:pic>
    </p:spTree>
    <p:extLst>
      <p:ext uri="{BB962C8B-B14F-4D97-AF65-F5344CB8AC3E}">
        <p14:creationId xmlns:p14="http://schemas.microsoft.com/office/powerpoint/2010/main" val="278683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C4F54F3-C349-4609-AFEE-01462D5C7942}" type="slidenum">
              <a:rPr lang="en-GB" smtClean="0"/>
              <a:pPr/>
              <a:t>16</a:t>
            </a:fld>
            <a:endParaRPr lang="en-GB" dirty="0"/>
          </a:p>
        </p:txBody>
      </p:sp>
      <p:sp>
        <p:nvSpPr>
          <p:cNvPr id="3" name="Title 2"/>
          <p:cNvSpPr>
            <a:spLocks noGrp="1"/>
          </p:cNvSpPr>
          <p:nvPr>
            <p:ph type="title"/>
          </p:nvPr>
        </p:nvSpPr>
        <p:spPr/>
        <p:txBody>
          <a:bodyPr/>
          <a:lstStyle/>
          <a:p>
            <a:r>
              <a:rPr lang="en-US" dirty="0"/>
              <a:t>Thank you</a:t>
            </a:r>
            <a:endParaRPr lang="en-GB" dirty="0"/>
          </a:p>
        </p:txBody>
      </p:sp>
      <p:sp>
        <p:nvSpPr>
          <p:cNvPr id="4" name="TextBox 3"/>
          <p:cNvSpPr txBox="1"/>
          <p:nvPr/>
        </p:nvSpPr>
        <p:spPr>
          <a:xfrm>
            <a:off x="3145969" y="1170974"/>
            <a:ext cx="2852063" cy="584775"/>
          </a:xfrm>
          <a:prstGeom prst="rect">
            <a:avLst/>
          </a:prstGeom>
          <a:noFill/>
        </p:spPr>
        <p:txBody>
          <a:bodyPr wrap="none" rtlCol="0">
            <a:spAutoFit/>
          </a:bodyPr>
          <a:lstStyle/>
          <a:p>
            <a:r>
              <a:rPr lang="en-US" sz="3200" b="1" dirty="0"/>
              <a:t>QUESTIONS?</a:t>
            </a:r>
            <a:endParaRPr lang="en-GB" sz="3200" b="1" dirty="0"/>
          </a:p>
        </p:txBody>
      </p:sp>
      <p:cxnSp>
        <p:nvCxnSpPr>
          <p:cNvPr id="6" name="Straight Connector 5"/>
          <p:cNvCxnSpPr/>
          <p:nvPr/>
        </p:nvCxnSpPr>
        <p:spPr>
          <a:xfrm rot="10800000" flipH="1">
            <a:off x="102139" y="4052455"/>
            <a:ext cx="8892000" cy="0"/>
          </a:xfrm>
          <a:prstGeom prst="line">
            <a:avLst/>
          </a:prstGeom>
          <a:ln w="19050">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563021" y="4106984"/>
            <a:ext cx="4017959" cy="369332"/>
          </a:xfrm>
          <a:prstGeom prst="rect">
            <a:avLst/>
          </a:prstGeom>
          <a:noFill/>
        </p:spPr>
        <p:txBody>
          <a:bodyPr wrap="none" rtlCol="0">
            <a:spAutoFit/>
          </a:bodyPr>
          <a:lstStyle/>
          <a:p>
            <a:pPr algn="ctr"/>
            <a:r>
              <a:rPr lang="en-US" dirty="0">
                <a:hlinkClick r:id="rId2"/>
              </a:rPr>
              <a:t>Dmitry.Onishchenko@msdecisions.ru</a:t>
            </a:r>
            <a:endParaRPr lang="en-US" dirty="0"/>
          </a:p>
        </p:txBody>
      </p:sp>
      <p:pic>
        <p:nvPicPr>
          <p:cNvPr id="8" name="Picture 7"/>
          <p:cNvPicPr>
            <a:picLocks noChangeAspect="1"/>
          </p:cNvPicPr>
          <p:nvPr/>
        </p:nvPicPr>
        <p:blipFill rotWithShape="1">
          <a:blip r:embed="rId3"/>
          <a:srcRect r="79809"/>
          <a:stretch/>
        </p:blipFill>
        <p:spPr>
          <a:xfrm>
            <a:off x="238634" y="2499845"/>
            <a:ext cx="1933962" cy="1371600"/>
          </a:xfrm>
          <a:prstGeom prst="rect">
            <a:avLst/>
          </a:prstGeom>
        </p:spPr>
      </p:pic>
      <p:pic>
        <p:nvPicPr>
          <p:cNvPr id="9" name="Picture 8"/>
          <p:cNvPicPr>
            <a:picLocks noChangeAspect="1"/>
          </p:cNvPicPr>
          <p:nvPr/>
        </p:nvPicPr>
        <p:blipFill>
          <a:blip r:embed="rId4"/>
          <a:stretch>
            <a:fillRect/>
          </a:stretch>
        </p:blipFill>
        <p:spPr>
          <a:xfrm>
            <a:off x="5241155" y="2698779"/>
            <a:ext cx="3698883" cy="1062376"/>
          </a:xfrm>
          <a:prstGeom prst="rect">
            <a:avLst/>
          </a:prstGeom>
        </p:spPr>
      </p:pic>
      <p:sp>
        <p:nvSpPr>
          <p:cNvPr id="11" name="Rectangle 10"/>
          <p:cNvSpPr/>
          <p:nvPr/>
        </p:nvSpPr>
        <p:spPr>
          <a:xfrm>
            <a:off x="8425135" y="4476316"/>
            <a:ext cx="514903" cy="5340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067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Backup slides</a:t>
            </a:r>
            <a:endParaRPr lang="en-GB" dirty="0"/>
          </a:p>
        </p:txBody>
      </p:sp>
      <p:sp>
        <p:nvSpPr>
          <p:cNvPr id="2" name="Slide Number Placeholder 1"/>
          <p:cNvSpPr>
            <a:spLocks noGrp="1"/>
          </p:cNvSpPr>
          <p:nvPr>
            <p:ph type="sldNum" sz="quarter" idx="4294967295"/>
          </p:nvPr>
        </p:nvSpPr>
        <p:spPr>
          <a:xfrm>
            <a:off x="0" y="4846638"/>
            <a:ext cx="395288" cy="161925"/>
          </a:xfrm>
        </p:spPr>
        <p:txBody>
          <a:bodyPr/>
          <a:lstStyle/>
          <a:p>
            <a:fld id="{3C4F54F3-C349-4609-AFEE-01462D5C7942}" type="slidenum">
              <a:rPr lang="en-GB" smtClean="0"/>
              <a:pPr/>
              <a:t>17</a:t>
            </a:fld>
            <a:endParaRPr lang="en-GB" dirty="0"/>
          </a:p>
        </p:txBody>
      </p:sp>
    </p:spTree>
    <p:extLst>
      <p:ext uri="{BB962C8B-B14F-4D97-AF65-F5344CB8AC3E}">
        <p14:creationId xmlns:p14="http://schemas.microsoft.com/office/powerpoint/2010/main" val="3996933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43" y="24714"/>
            <a:ext cx="8806249" cy="383400"/>
          </a:xfrm>
        </p:spPr>
        <p:txBody>
          <a:bodyPr/>
          <a:lstStyle/>
          <a:p>
            <a:pPr algn="l"/>
            <a:r>
              <a:rPr lang="en-US" sz="2400" b="1" dirty="0">
                <a:solidFill>
                  <a:srgbClr val="830051"/>
                </a:solidFill>
                <a:latin typeface="Arial" pitchFamily="34" charset="0"/>
                <a:cs typeface="Arial" pitchFamily="34" charset="0"/>
              </a:rPr>
              <a:t>Independent (non-joint) modeling approach </a:t>
            </a:r>
            <a:br>
              <a:rPr lang="en-US" sz="2400" b="1" dirty="0">
                <a:solidFill>
                  <a:srgbClr val="830051"/>
                </a:solidFill>
                <a:latin typeface="Arial" pitchFamily="34" charset="0"/>
                <a:cs typeface="Arial" pitchFamily="34" charset="0"/>
              </a:rPr>
            </a:br>
            <a:r>
              <a:rPr lang="en-US" sz="1800" b="1" i="1" dirty="0">
                <a:solidFill>
                  <a:srgbClr val="830051"/>
                </a:solidFill>
                <a:latin typeface="Arial" pitchFamily="34" charset="0"/>
                <a:cs typeface="Arial" pitchFamily="34" charset="0"/>
              </a:rPr>
              <a:t>(a) Tumor dynamics endpoint</a:t>
            </a:r>
          </a:p>
        </p:txBody>
      </p:sp>
      <p:sp>
        <p:nvSpPr>
          <p:cNvPr id="6" name="Slide Number Placeholder 5"/>
          <p:cNvSpPr>
            <a:spLocks noGrp="1"/>
          </p:cNvSpPr>
          <p:nvPr>
            <p:ph type="sldNum" sz="quarter" idx="15"/>
          </p:nvPr>
        </p:nvSpPr>
        <p:spPr/>
        <p:txBody>
          <a:bodyPr/>
          <a:lstStyle/>
          <a:p>
            <a:pPr>
              <a:defRPr/>
            </a:pPr>
            <a:fld id="{1748D8EB-9301-403A-889B-E8DDB32CFF4A}" type="slidenum">
              <a:rPr lang="en-GB" smtClean="0">
                <a:solidFill>
                  <a:srgbClr val="000000"/>
                </a:solidFill>
              </a:rPr>
              <a:pPr>
                <a:defRPr/>
              </a:pPr>
              <a:t>18</a:t>
            </a:fld>
            <a:endParaRPr lang="en-GB" dirty="0">
              <a:solidFill>
                <a:srgbClr val="000000"/>
              </a:solidFill>
            </a:endParaRPr>
          </a:p>
        </p:txBody>
      </p:sp>
      <p:grpSp>
        <p:nvGrpSpPr>
          <p:cNvPr id="3" name="Group 4"/>
          <p:cNvGrpSpPr/>
          <p:nvPr/>
        </p:nvGrpSpPr>
        <p:grpSpPr>
          <a:xfrm>
            <a:off x="4918755" y="2701015"/>
            <a:ext cx="4026853" cy="2401203"/>
            <a:chOff x="5993403" y="599658"/>
            <a:chExt cx="3026610" cy="2401203"/>
          </a:xfrm>
        </p:grpSpPr>
        <p:graphicFrame>
          <p:nvGraphicFramePr>
            <p:cNvPr id="18" name="Object 3"/>
            <p:cNvGraphicFramePr>
              <a:graphicFrameLocks noChangeAspect="1"/>
            </p:cNvGraphicFramePr>
            <p:nvPr>
              <p:extLst/>
            </p:nvPr>
          </p:nvGraphicFramePr>
          <p:xfrm>
            <a:off x="5993403" y="599658"/>
            <a:ext cx="3026610" cy="2401203"/>
          </p:xfrm>
          <a:graphic>
            <a:graphicData uri="http://schemas.openxmlformats.org/presentationml/2006/ole">
              <mc:AlternateContent xmlns:mc="http://schemas.openxmlformats.org/markup-compatibility/2006">
                <mc:Choice xmlns:v="urn:schemas-microsoft-com:vml" Requires="v">
                  <p:oleObj spid="_x0000_s2152" name="SPW 9.0 Graph" r:id="rId4" imgW="5503680" imgH="4086720" progId="">
                    <p:embed/>
                  </p:oleObj>
                </mc:Choice>
                <mc:Fallback>
                  <p:oleObj name="SPW 9.0 Graph" r:id="rId4" imgW="5503680" imgH="4086720" progId="">
                    <p:embed/>
                    <p:pic>
                      <p:nvPicPr>
                        <p:cNvPr id="18"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3403" y="599658"/>
                          <a:ext cx="3026610" cy="24012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4"/>
            <p:cNvSpPr>
              <a:spLocks noChangeArrowheads="1"/>
            </p:cNvSpPr>
            <p:nvPr/>
          </p:nvSpPr>
          <p:spPr bwMode="auto">
            <a:xfrm rot="16200000">
              <a:off x="5439814" y="1606677"/>
              <a:ext cx="1317271"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r>
                <a:rPr lang="en-US" sz="1100" dirty="0">
                  <a:solidFill>
                    <a:srgbClr val="000000"/>
                  </a:solidFill>
                </a:rPr>
                <a:t>Fractional tumor size</a:t>
              </a:r>
            </a:p>
          </p:txBody>
        </p:sp>
      </p:grpSp>
      <p:sp>
        <p:nvSpPr>
          <p:cNvPr id="25" name="Rectangle 13"/>
          <p:cNvSpPr>
            <a:spLocks noChangeArrowheads="1"/>
          </p:cNvSpPr>
          <p:nvPr/>
        </p:nvSpPr>
        <p:spPr bwMode="auto">
          <a:xfrm>
            <a:off x="1076559" y="2760527"/>
            <a:ext cx="3143639"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defRPr/>
            </a:pPr>
            <a:r>
              <a:rPr lang="en-US" sz="1100" dirty="0">
                <a:solidFill>
                  <a:srgbClr val="000000"/>
                </a:solidFill>
              </a:rPr>
              <a:t>Change in tumor size </a:t>
            </a:r>
            <a:r>
              <a:rPr lang="en-US" sz="1100" i="1" u="sng" dirty="0">
                <a:solidFill>
                  <a:srgbClr val="000000"/>
                </a:solidFill>
              </a:rPr>
              <a:t>for each individual patient</a:t>
            </a:r>
          </a:p>
        </p:txBody>
      </p:sp>
      <p:sp>
        <p:nvSpPr>
          <p:cNvPr id="27" name="Rectangle 13"/>
          <p:cNvSpPr>
            <a:spLocks noChangeArrowheads="1"/>
          </p:cNvSpPr>
          <p:nvPr/>
        </p:nvSpPr>
        <p:spPr bwMode="auto">
          <a:xfrm>
            <a:off x="5735365" y="3090446"/>
            <a:ext cx="2305596"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defRPr/>
            </a:pPr>
            <a:r>
              <a:rPr lang="en-US" sz="1100" b="1" dirty="0">
                <a:solidFill>
                  <a:srgbClr val="000000"/>
                </a:solidFill>
              </a:rPr>
              <a:t>Tumor dynamic modeling</a:t>
            </a:r>
            <a:endParaRPr lang="en-GB" sz="1100" b="1" dirty="0">
              <a:solidFill>
                <a:srgbClr val="000000"/>
              </a:solidFill>
              <a:cs typeface="Arial"/>
            </a:endParaRPr>
          </a:p>
        </p:txBody>
      </p:sp>
      <p:sp>
        <p:nvSpPr>
          <p:cNvPr id="31" name="Right Arrow 30"/>
          <p:cNvSpPr/>
          <p:nvPr/>
        </p:nvSpPr>
        <p:spPr>
          <a:xfrm>
            <a:off x="3129950" y="3407102"/>
            <a:ext cx="1519417" cy="605221"/>
          </a:xfrm>
          <a:prstGeom prst="rightArrow">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p:nvSpPr>
        <p:spPr bwMode="auto">
          <a:xfrm>
            <a:off x="3198678" y="4624594"/>
            <a:ext cx="157839" cy="8481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US" b="1" dirty="0" err="1">
              <a:solidFill>
                <a:srgbClr val="FFFFFF"/>
              </a:solidFill>
            </a:endParaRPr>
          </a:p>
        </p:txBody>
      </p:sp>
      <p:sp>
        <p:nvSpPr>
          <p:cNvPr id="26" name="Rectangle 25"/>
          <p:cNvSpPr/>
          <p:nvPr/>
        </p:nvSpPr>
        <p:spPr>
          <a:xfrm>
            <a:off x="382588" y="778073"/>
            <a:ext cx="8286750" cy="1898650"/>
          </a:xfrm>
          <a:prstGeom prst="rect">
            <a:avLst/>
          </a:prstGeom>
          <a:solidFill>
            <a:srgbClr val="FEF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srgbClr val="FFFFFF"/>
              </a:solidFill>
            </a:endParaRPr>
          </a:p>
        </p:txBody>
      </p:sp>
      <p:grpSp>
        <p:nvGrpSpPr>
          <p:cNvPr id="4" name="Group 8"/>
          <p:cNvGrpSpPr>
            <a:grpSpLocks/>
          </p:cNvGrpSpPr>
          <p:nvPr/>
        </p:nvGrpSpPr>
        <p:grpSpPr bwMode="auto">
          <a:xfrm>
            <a:off x="561975" y="1011948"/>
            <a:ext cx="7637463" cy="984251"/>
            <a:chOff x="636665" y="2587177"/>
            <a:chExt cx="7636070" cy="982674"/>
          </a:xfrm>
        </p:grpSpPr>
        <p:sp>
          <p:nvSpPr>
            <p:cNvPr id="29" name="Rectangle 28"/>
            <p:cNvSpPr/>
            <p:nvPr/>
          </p:nvSpPr>
          <p:spPr>
            <a:xfrm>
              <a:off x="636665" y="2587177"/>
              <a:ext cx="3449009" cy="98267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000000"/>
                  </a:solidFill>
                </a:rPr>
                <a:t>Tumor Size            (y</a:t>
              </a:r>
              <a:r>
                <a:rPr lang="en-US" sz="1400" dirty="0">
                  <a:solidFill>
                    <a:srgbClr val="000000"/>
                  </a:solidFill>
                </a:rPr>
                <a:t>  </a:t>
              </a:r>
              <a:r>
                <a:rPr lang="en-US" sz="2000" dirty="0">
                  <a:solidFill>
                    <a:srgbClr val="000000"/>
                  </a:solidFill>
                </a:rPr>
                <a:t>[cm] </a:t>
              </a:r>
              <a:r>
                <a:rPr lang="en-US" sz="1400" dirty="0">
                  <a:solidFill>
                    <a:srgbClr val="000000"/>
                  </a:solidFill>
                </a:rPr>
                <a:t> </a:t>
              </a:r>
              <a:r>
                <a:rPr lang="en-US" sz="2000" dirty="0">
                  <a:solidFill>
                    <a:srgbClr val="000000"/>
                  </a:solidFill>
                </a:rPr>
                <a:t>)</a:t>
              </a:r>
            </a:p>
            <a:p>
              <a:pPr algn="ctr">
                <a:defRPr/>
              </a:pPr>
              <a:r>
                <a:rPr lang="en-US" sz="2000" dirty="0">
                  <a:solidFill>
                    <a:srgbClr val="000000"/>
                  </a:solidFill>
                </a:rPr>
                <a:t>Change over Time (t [days])</a:t>
              </a:r>
            </a:p>
          </p:txBody>
        </p:sp>
        <p:sp>
          <p:nvSpPr>
            <p:cNvPr id="33" name="TextBox 3"/>
            <p:cNvSpPr txBox="1">
              <a:spLocks noChangeArrowheads="1"/>
            </p:cNvSpPr>
            <p:nvPr/>
          </p:nvSpPr>
          <p:spPr bwMode="auto">
            <a:xfrm>
              <a:off x="4112120" y="2789891"/>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a:t>
              </a:r>
            </a:p>
          </p:txBody>
        </p:sp>
        <p:sp>
          <p:nvSpPr>
            <p:cNvPr id="34" name="Rectangle 33"/>
            <p:cNvSpPr/>
            <p:nvPr/>
          </p:nvSpPr>
          <p:spPr>
            <a:xfrm>
              <a:off x="4545966" y="2587178"/>
              <a:ext cx="1896716" cy="98267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000000"/>
                  </a:solidFill>
                </a:rPr>
                <a:t>Placebo</a:t>
              </a:r>
            </a:p>
            <a:p>
              <a:pPr algn="ctr">
                <a:defRPr/>
              </a:pPr>
              <a:r>
                <a:rPr lang="en-US" sz="2000" dirty="0">
                  <a:solidFill>
                    <a:srgbClr val="000000"/>
                  </a:solidFill>
                </a:rPr>
                <a:t>Growth Rate [cm/day]</a:t>
              </a:r>
            </a:p>
          </p:txBody>
        </p:sp>
        <p:sp>
          <p:nvSpPr>
            <p:cNvPr id="35" name="Rectangle 34"/>
            <p:cNvSpPr/>
            <p:nvPr/>
          </p:nvSpPr>
          <p:spPr>
            <a:xfrm>
              <a:off x="6961699" y="2587177"/>
              <a:ext cx="1311036" cy="98267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000000"/>
                  </a:solidFill>
                </a:rPr>
                <a:t>Drug</a:t>
              </a:r>
            </a:p>
            <a:p>
              <a:pPr algn="ctr">
                <a:defRPr/>
              </a:pPr>
              <a:r>
                <a:rPr lang="en-US" sz="2000" dirty="0">
                  <a:solidFill>
                    <a:srgbClr val="000000"/>
                  </a:solidFill>
                </a:rPr>
                <a:t>Effect</a:t>
              </a:r>
            </a:p>
            <a:p>
              <a:pPr algn="ctr">
                <a:defRPr/>
              </a:pPr>
              <a:r>
                <a:rPr lang="en-US" sz="2000" dirty="0">
                  <a:solidFill>
                    <a:srgbClr val="000000"/>
                  </a:solidFill>
                </a:rPr>
                <a:t>[cm/day]</a:t>
              </a:r>
            </a:p>
          </p:txBody>
        </p:sp>
        <p:sp>
          <p:nvSpPr>
            <p:cNvPr id="36" name="TextBox 17"/>
            <p:cNvSpPr txBox="1">
              <a:spLocks noChangeArrowheads="1"/>
            </p:cNvSpPr>
            <p:nvPr/>
          </p:nvSpPr>
          <p:spPr bwMode="auto">
            <a:xfrm>
              <a:off x="6501597" y="2766737"/>
              <a:ext cx="358699" cy="4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000000"/>
                  </a:solidFill>
                </a:rPr>
                <a:t>–</a:t>
              </a:r>
            </a:p>
          </p:txBody>
        </p:sp>
      </p:grpSp>
      <p:grpSp>
        <p:nvGrpSpPr>
          <p:cNvPr id="5" name="Group 6"/>
          <p:cNvGrpSpPr>
            <a:grpSpLocks/>
          </p:cNvGrpSpPr>
          <p:nvPr/>
        </p:nvGrpSpPr>
        <p:grpSpPr bwMode="auto">
          <a:xfrm>
            <a:off x="2971800" y="2038269"/>
            <a:ext cx="5588846" cy="518315"/>
            <a:chOff x="2516130" y="3332431"/>
            <a:chExt cx="5588473" cy="517295"/>
          </a:xfrm>
        </p:grpSpPr>
        <p:sp>
          <p:nvSpPr>
            <p:cNvPr id="38" name="TextBox 9"/>
            <p:cNvSpPr txBox="1">
              <a:spLocks noChangeArrowheads="1"/>
            </p:cNvSpPr>
            <p:nvPr/>
          </p:nvSpPr>
          <p:spPr bwMode="auto">
            <a:xfrm>
              <a:off x="2516130" y="3353182"/>
              <a:ext cx="10400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dy/dt</a:t>
              </a:r>
            </a:p>
          </p:txBody>
        </p:sp>
        <p:sp>
          <p:nvSpPr>
            <p:cNvPr id="39" name="Rectangle 4"/>
            <p:cNvSpPr>
              <a:spLocks noChangeArrowheads="1"/>
            </p:cNvSpPr>
            <p:nvPr/>
          </p:nvSpPr>
          <p:spPr bwMode="auto">
            <a:xfrm>
              <a:off x="4776188" y="3384835"/>
              <a:ext cx="457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000000"/>
                  </a:solidFill>
                </a:rPr>
                <a:t> r </a:t>
              </a:r>
            </a:p>
          </p:txBody>
        </p:sp>
        <p:sp>
          <p:nvSpPr>
            <p:cNvPr id="40" name="Rectangle 5"/>
            <p:cNvSpPr>
              <a:spLocks noChangeArrowheads="1"/>
            </p:cNvSpPr>
            <p:nvPr/>
          </p:nvSpPr>
          <p:spPr bwMode="auto">
            <a:xfrm>
              <a:off x="6466782" y="3388061"/>
              <a:ext cx="16378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000000"/>
                  </a:solidFill>
                </a:rPr>
                <a:t>[</a:t>
              </a:r>
              <a:r>
                <a:rPr lang="en-US" dirty="0" err="1">
                  <a:solidFill>
                    <a:srgbClr val="000000"/>
                  </a:solidFill>
                </a:rPr>
                <a:t>Eff</a:t>
              </a:r>
              <a:r>
                <a:rPr lang="en-US" baseline="-25000" dirty="0" err="1">
                  <a:solidFill>
                    <a:srgbClr val="000000"/>
                  </a:solidFill>
                </a:rPr>
                <a:t>dose</a:t>
              </a:r>
              <a:r>
                <a:rPr lang="en-US" baseline="-25000" dirty="0">
                  <a:solidFill>
                    <a:srgbClr val="000000"/>
                  </a:solidFill>
                </a:rPr>
                <a:t>(t)</a:t>
              </a:r>
              <a:r>
                <a:rPr lang="en-US" dirty="0">
                  <a:solidFill>
                    <a:srgbClr val="000000"/>
                  </a:solidFill>
                </a:rPr>
                <a:t>]*y</a:t>
              </a:r>
            </a:p>
          </p:txBody>
        </p:sp>
        <p:sp>
          <p:nvSpPr>
            <p:cNvPr id="41" name="TextBox 19"/>
            <p:cNvSpPr txBox="1">
              <a:spLocks noChangeArrowheads="1"/>
            </p:cNvSpPr>
            <p:nvPr/>
          </p:nvSpPr>
          <p:spPr bwMode="auto">
            <a:xfrm>
              <a:off x="5974625" y="333243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a:t>
              </a:r>
            </a:p>
          </p:txBody>
        </p:sp>
        <p:sp>
          <p:nvSpPr>
            <p:cNvPr id="42" name="TextBox 20"/>
            <p:cNvSpPr txBox="1">
              <a:spLocks noChangeArrowheads="1"/>
            </p:cNvSpPr>
            <p:nvPr/>
          </p:nvSpPr>
          <p:spPr bwMode="auto">
            <a:xfrm>
              <a:off x="3582420" y="3353181"/>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a:t>
              </a:r>
            </a:p>
          </p:txBody>
        </p:sp>
      </p:grpSp>
      <p:sp>
        <p:nvSpPr>
          <p:cNvPr id="43" name="Rectangle 4"/>
          <p:cNvSpPr>
            <a:spLocks noChangeArrowheads="1"/>
          </p:cNvSpPr>
          <p:nvPr/>
        </p:nvSpPr>
        <p:spPr bwMode="auto">
          <a:xfrm>
            <a:off x="5847323" y="4922014"/>
            <a:ext cx="2547542" cy="169277"/>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1100" dirty="0">
                <a:solidFill>
                  <a:srgbClr val="000000"/>
                </a:solidFill>
              </a:rPr>
              <a:t>Days after treatment </a:t>
            </a:r>
          </a:p>
        </p:txBody>
      </p:sp>
      <p:grpSp>
        <p:nvGrpSpPr>
          <p:cNvPr id="8" name="Group 2"/>
          <p:cNvGrpSpPr/>
          <p:nvPr/>
        </p:nvGrpSpPr>
        <p:grpSpPr>
          <a:xfrm>
            <a:off x="466748" y="3033494"/>
            <a:ext cx="2422336" cy="1920926"/>
            <a:chOff x="453941" y="2891537"/>
            <a:chExt cx="2422336" cy="2243128"/>
          </a:xfrm>
        </p:grpSpPr>
        <p:sp>
          <p:nvSpPr>
            <p:cNvPr id="30" name="Rectangle 29"/>
            <p:cNvSpPr>
              <a:spLocks noChangeArrowheads="1"/>
            </p:cNvSpPr>
            <p:nvPr/>
          </p:nvSpPr>
          <p:spPr bwMode="auto">
            <a:xfrm>
              <a:off x="453941" y="3695428"/>
              <a:ext cx="1547048" cy="64692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defRPr/>
              </a:pPr>
              <a:r>
                <a:rPr lang="en-US" sz="1000" b="1" dirty="0">
                  <a:solidFill>
                    <a:srgbClr val="0000FF"/>
                  </a:solidFill>
                  <a:latin typeface="Segoe Print" panose="02000600000000000000" pitchFamily="2" charset="0"/>
                </a:rPr>
                <a:t>treatment effect </a:t>
              </a:r>
            </a:p>
            <a:p>
              <a:pPr>
                <a:defRPr/>
              </a:pPr>
              <a:r>
                <a:rPr lang="en-US" sz="1000" b="1" dirty="0">
                  <a:solidFill>
                    <a:srgbClr val="0000FF"/>
                  </a:solidFill>
                  <a:latin typeface="Segoe Print" panose="02000600000000000000" pitchFamily="2" charset="0"/>
                </a:rPr>
                <a:t>on longitudinal </a:t>
              </a:r>
            </a:p>
            <a:p>
              <a:pPr>
                <a:defRPr/>
              </a:pPr>
              <a:r>
                <a:rPr lang="en-US" sz="1000" b="1" dirty="0">
                  <a:solidFill>
                    <a:srgbClr val="0000FF"/>
                  </a:solidFill>
                  <a:latin typeface="Segoe Print" panose="02000600000000000000" pitchFamily="2" charset="0"/>
                </a:rPr>
                <a:t>tumor marker</a:t>
              </a:r>
            </a:p>
          </p:txBody>
        </p:sp>
        <p:cxnSp>
          <p:nvCxnSpPr>
            <p:cNvPr id="32" name="Straight Arrow Connector 31"/>
            <p:cNvCxnSpPr/>
            <p:nvPr/>
          </p:nvCxnSpPr>
          <p:spPr>
            <a:xfrm flipV="1">
              <a:off x="1812771" y="3365943"/>
              <a:ext cx="0" cy="129600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45" name="Rectangle 44"/>
            <p:cNvSpPr>
              <a:spLocks noChangeArrowheads="1"/>
            </p:cNvSpPr>
            <p:nvPr/>
          </p:nvSpPr>
          <p:spPr bwMode="auto">
            <a:xfrm>
              <a:off x="1283082" y="4703778"/>
              <a:ext cx="1065967" cy="430887"/>
            </a:xfrm>
            <a:prstGeom prst="rect">
              <a:avLst/>
            </a:prstGeom>
            <a:solidFill>
              <a:schemeClr val="bg1">
                <a:lumMod val="85000"/>
              </a:schemeClr>
            </a:solidFill>
            <a:ln>
              <a:solidFill>
                <a:schemeClr val="accent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defRPr/>
              </a:pPr>
              <a:r>
                <a:rPr lang="en-US" sz="1100" b="1" dirty="0">
                  <a:solidFill>
                    <a:srgbClr val="F0AB00">
                      <a:lumMod val="50000"/>
                    </a:srgbClr>
                  </a:solidFill>
                  <a:latin typeface="Arial Black" panose="020B0A04020102020204" pitchFamily="34" charset="0"/>
                  <a:cs typeface="Nirmala UI" panose="020B0502040204020203" pitchFamily="34" charset="0"/>
                </a:rPr>
                <a:t>Treatment</a:t>
              </a:r>
            </a:p>
            <a:p>
              <a:pPr>
                <a:defRPr/>
              </a:pPr>
              <a:r>
                <a:rPr lang="en-US" sz="1100" b="1" dirty="0">
                  <a:solidFill>
                    <a:srgbClr val="F0AB00">
                      <a:lumMod val="50000"/>
                    </a:srgbClr>
                  </a:solidFill>
                  <a:latin typeface="Arial Black" panose="020B0A04020102020204" pitchFamily="34" charset="0"/>
                  <a:cs typeface="Nirmala UI" panose="020B0502040204020203" pitchFamily="34" charset="0"/>
                </a:rPr>
                <a:t>Effect </a:t>
              </a:r>
            </a:p>
          </p:txBody>
        </p:sp>
        <p:sp>
          <p:nvSpPr>
            <p:cNvPr id="46" name="Rectangle 45"/>
            <p:cNvSpPr>
              <a:spLocks noChangeArrowheads="1"/>
            </p:cNvSpPr>
            <p:nvPr/>
          </p:nvSpPr>
          <p:spPr bwMode="auto">
            <a:xfrm>
              <a:off x="1318603" y="2891537"/>
              <a:ext cx="1557674" cy="430887"/>
            </a:xfrm>
            <a:prstGeom prst="rect">
              <a:avLst/>
            </a:prstGeom>
            <a:solidFill>
              <a:schemeClr val="bg1">
                <a:lumMod val="85000"/>
              </a:schemeClr>
            </a:solidFill>
            <a:ln>
              <a:solidFill>
                <a:schemeClr val="accent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defRPr/>
              </a:pPr>
              <a:r>
                <a:rPr lang="en-US" sz="1100" b="1" dirty="0">
                  <a:solidFill>
                    <a:srgbClr val="F0AB00">
                      <a:lumMod val="50000"/>
                    </a:srgbClr>
                  </a:solidFill>
                  <a:latin typeface="Arial Black" panose="020B0A04020102020204" pitchFamily="34" charset="0"/>
                  <a:cs typeface="Nirmala UI" panose="020B0502040204020203" pitchFamily="34" charset="0"/>
                </a:rPr>
                <a:t>Tumor Dynamics (Actual) </a:t>
              </a:r>
            </a:p>
          </p:txBody>
        </p:sp>
      </p:grpSp>
      <p:pic>
        <p:nvPicPr>
          <p:cNvPr id="37" name="Picture 36"/>
          <p:cNvPicPr>
            <a:picLocks noChangeAspect="1"/>
          </p:cNvPicPr>
          <p:nvPr/>
        </p:nvPicPr>
        <p:blipFill rotWithShape="1">
          <a:blip r:embed="rId6"/>
          <a:srcRect r="79809"/>
          <a:stretch/>
        </p:blipFill>
        <p:spPr>
          <a:xfrm>
            <a:off x="7772423" y="4547421"/>
            <a:ext cx="652712" cy="462915"/>
          </a:xfrm>
          <a:prstGeom prst="rect">
            <a:avLst/>
          </a:prstGeom>
        </p:spPr>
      </p:pic>
    </p:spTree>
    <p:extLst>
      <p:ext uri="{BB962C8B-B14F-4D97-AF65-F5344CB8AC3E}">
        <p14:creationId xmlns:p14="http://schemas.microsoft.com/office/powerpoint/2010/main" val="203633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2"/>
          <p:cNvPicPr>
            <a:picLocks noChangeAspect="1" noChangeArrowheads="1"/>
          </p:cNvPicPr>
          <p:nvPr/>
        </p:nvPicPr>
        <p:blipFill>
          <a:blip r:embed="rId3"/>
          <a:srcRect l="7083" t="13297" r="23317" b="10638"/>
          <a:stretch>
            <a:fillRect/>
          </a:stretch>
        </p:blipFill>
        <p:spPr bwMode="auto">
          <a:xfrm>
            <a:off x="4845477" y="3284187"/>
            <a:ext cx="3092597" cy="1642067"/>
          </a:xfrm>
          <a:prstGeom prst="rect">
            <a:avLst/>
          </a:prstGeom>
          <a:noFill/>
          <a:ln w="9525">
            <a:noFill/>
            <a:miter lim="800000"/>
            <a:headEnd/>
            <a:tailEnd/>
          </a:ln>
        </p:spPr>
      </p:pic>
      <p:sp>
        <p:nvSpPr>
          <p:cNvPr id="6" name="Slide Number Placeholder 5"/>
          <p:cNvSpPr>
            <a:spLocks noGrp="1"/>
          </p:cNvSpPr>
          <p:nvPr>
            <p:ph type="sldNum" sz="quarter" idx="15"/>
          </p:nvPr>
        </p:nvSpPr>
        <p:spPr/>
        <p:txBody>
          <a:bodyPr/>
          <a:lstStyle/>
          <a:p>
            <a:pPr>
              <a:defRPr/>
            </a:pPr>
            <a:fld id="{1748D8EB-9301-403A-889B-E8DDB32CFF4A}" type="slidenum">
              <a:rPr lang="en-GB" smtClean="0">
                <a:solidFill>
                  <a:srgbClr val="000000"/>
                </a:solidFill>
              </a:rPr>
              <a:pPr>
                <a:defRPr/>
              </a:pPr>
              <a:t>19</a:t>
            </a:fld>
            <a:endParaRPr lang="en-GB" dirty="0">
              <a:solidFill>
                <a:srgbClr val="000000"/>
              </a:solidFill>
            </a:endParaRPr>
          </a:p>
        </p:txBody>
      </p:sp>
      <p:sp>
        <p:nvSpPr>
          <p:cNvPr id="52" name="Rectangle 51"/>
          <p:cNvSpPr/>
          <p:nvPr/>
        </p:nvSpPr>
        <p:spPr>
          <a:xfrm>
            <a:off x="809553" y="1321585"/>
            <a:ext cx="7610211" cy="1774434"/>
          </a:xfrm>
          <a:prstGeom prst="rect">
            <a:avLst/>
          </a:prstGeom>
          <a:solidFill>
            <a:srgbClr val="FEF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53" name="Rectangle 52"/>
          <p:cNvSpPr/>
          <p:nvPr/>
        </p:nvSpPr>
        <p:spPr bwMode="auto">
          <a:xfrm>
            <a:off x="1007775" y="1412777"/>
            <a:ext cx="1608030" cy="107759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000000"/>
                </a:solidFill>
              </a:rPr>
              <a:t>Survival</a:t>
            </a:r>
          </a:p>
          <a:p>
            <a:pPr algn="ctr">
              <a:defRPr/>
            </a:pPr>
            <a:r>
              <a:rPr lang="en-US" sz="2000" dirty="0">
                <a:solidFill>
                  <a:srgbClr val="000000"/>
                </a:solidFill>
              </a:rPr>
              <a:t>[Days]</a:t>
            </a:r>
          </a:p>
        </p:txBody>
      </p:sp>
      <p:sp>
        <p:nvSpPr>
          <p:cNvPr id="54" name="Rectangle 53"/>
          <p:cNvSpPr/>
          <p:nvPr/>
        </p:nvSpPr>
        <p:spPr bwMode="auto">
          <a:xfrm>
            <a:off x="3016348" y="1407822"/>
            <a:ext cx="1608030" cy="10875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000000"/>
                </a:solidFill>
              </a:rPr>
              <a:t>EGFR Mutation Status</a:t>
            </a:r>
          </a:p>
        </p:txBody>
      </p:sp>
      <p:sp>
        <p:nvSpPr>
          <p:cNvPr id="55" name="Rectangle 54"/>
          <p:cNvSpPr/>
          <p:nvPr/>
        </p:nvSpPr>
        <p:spPr bwMode="auto">
          <a:xfrm>
            <a:off x="4763465" y="1414592"/>
            <a:ext cx="1606550" cy="108870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000000"/>
                </a:solidFill>
              </a:rPr>
              <a:t>Treatment</a:t>
            </a:r>
          </a:p>
          <a:p>
            <a:pPr algn="ctr">
              <a:defRPr/>
            </a:pPr>
            <a:r>
              <a:rPr lang="en-US" sz="2000" dirty="0">
                <a:solidFill>
                  <a:srgbClr val="000000"/>
                </a:solidFill>
              </a:rPr>
              <a:t>Arm </a:t>
            </a:r>
          </a:p>
        </p:txBody>
      </p:sp>
      <p:sp>
        <p:nvSpPr>
          <p:cNvPr id="56" name="Rectangle 55"/>
          <p:cNvSpPr/>
          <p:nvPr/>
        </p:nvSpPr>
        <p:spPr bwMode="auto">
          <a:xfrm>
            <a:off x="6528143" y="1429004"/>
            <a:ext cx="1612900" cy="107759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600"/>
              </a:lnSpc>
            </a:pPr>
            <a:r>
              <a:rPr lang="en-US" sz="2000" dirty="0">
                <a:solidFill>
                  <a:srgbClr val="000000"/>
                </a:solidFill>
              </a:rPr>
              <a:t>ECOG status</a:t>
            </a:r>
          </a:p>
        </p:txBody>
      </p:sp>
      <p:sp>
        <p:nvSpPr>
          <p:cNvPr id="57" name="Rectangle 6"/>
          <p:cNvSpPr>
            <a:spLocks noChangeArrowheads="1"/>
          </p:cNvSpPr>
          <p:nvPr/>
        </p:nvSpPr>
        <p:spPr bwMode="auto">
          <a:xfrm>
            <a:off x="844921" y="2502051"/>
            <a:ext cx="19186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a:solidFill>
                  <a:srgbClr val="000000"/>
                </a:solidFill>
              </a:rPr>
              <a:t>Progression Free Survival Hazard </a:t>
            </a:r>
          </a:p>
        </p:txBody>
      </p:sp>
      <p:sp>
        <p:nvSpPr>
          <p:cNvPr id="58" name="TextBox 19"/>
          <p:cNvSpPr txBox="1">
            <a:spLocks noChangeArrowheads="1"/>
          </p:cNvSpPr>
          <p:nvPr/>
        </p:nvSpPr>
        <p:spPr bwMode="auto">
          <a:xfrm>
            <a:off x="2579817" y="2532738"/>
            <a:ext cx="363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dirty="0">
                <a:solidFill>
                  <a:srgbClr val="000000"/>
                </a:solidFill>
              </a:rPr>
              <a:t>~</a:t>
            </a:r>
          </a:p>
        </p:txBody>
      </p:sp>
      <p:sp>
        <p:nvSpPr>
          <p:cNvPr id="59" name="Rectangle 7"/>
          <p:cNvSpPr>
            <a:spLocks noChangeArrowheads="1"/>
          </p:cNvSpPr>
          <p:nvPr/>
        </p:nvSpPr>
        <p:spPr bwMode="auto">
          <a:xfrm>
            <a:off x="3221963" y="2580867"/>
            <a:ext cx="1257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000000"/>
                </a:solidFill>
              </a:rPr>
              <a:t>a</a:t>
            </a:r>
            <a:r>
              <a:rPr lang="en-US" baseline="-25000" dirty="0">
                <a:solidFill>
                  <a:srgbClr val="000000"/>
                </a:solidFill>
              </a:rPr>
              <a:t>1</a:t>
            </a:r>
            <a:r>
              <a:rPr lang="en-US" dirty="0">
                <a:solidFill>
                  <a:srgbClr val="000000"/>
                </a:solidFill>
              </a:rPr>
              <a:t>* EGFR </a:t>
            </a:r>
          </a:p>
        </p:txBody>
      </p:sp>
      <p:sp>
        <p:nvSpPr>
          <p:cNvPr id="60" name="Rectangle 8"/>
          <p:cNvSpPr>
            <a:spLocks noChangeArrowheads="1"/>
          </p:cNvSpPr>
          <p:nvPr/>
        </p:nvSpPr>
        <p:spPr bwMode="auto">
          <a:xfrm>
            <a:off x="4517816" y="2587741"/>
            <a:ext cx="36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000000"/>
                </a:solidFill>
              </a:rPr>
              <a:t>+</a:t>
            </a:r>
          </a:p>
        </p:txBody>
      </p:sp>
      <p:sp>
        <p:nvSpPr>
          <p:cNvPr id="61" name="Rectangle 22"/>
          <p:cNvSpPr>
            <a:spLocks noChangeArrowheads="1"/>
          </p:cNvSpPr>
          <p:nvPr/>
        </p:nvSpPr>
        <p:spPr bwMode="auto">
          <a:xfrm>
            <a:off x="6284711" y="2580867"/>
            <a:ext cx="363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000000"/>
                </a:solidFill>
              </a:rPr>
              <a:t>+</a:t>
            </a:r>
          </a:p>
        </p:txBody>
      </p:sp>
      <p:sp>
        <p:nvSpPr>
          <p:cNvPr id="62" name="Rectangle 9"/>
          <p:cNvSpPr>
            <a:spLocks noChangeArrowheads="1"/>
          </p:cNvSpPr>
          <p:nvPr/>
        </p:nvSpPr>
        <p:spPr bwMode="auto">
          <a:xfrm>
            <a:off x="4937469" y="2580867"/>
            <a:ext cx="13639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000000"/>
                </a:solidFill>
              </a:rPr>
              <a:t> a</a:t>
            </a:r>
            <a:r>
              <a:rPr lang="en-US" baseline="-25000" dirty="0">
                <a:solidFill>
                  <a:srgbClr val="000000"/>
                </a:solidFill>
              </a:rPr>
              <a:t>2</a:t>
            </a:r>
            <a:r>
              <a:rPr lang="en-US" dirty="0">
                <a:solidFill>
                  <a:srgbClr val="000000"/>
                </a:solidFill>
              </a:rPr>
              <a:t>*</a:t>
            </a:r>
            <a:r>
              <a:rPr lang="en-US" dirty="0" err="1">
                <a:solidFill>
                  <a:srgbClr val="000000"/>
                </a:solidFill>
              </a:rPr>
              <a:t>Trt</a:t>
            </a:r>
            <a:r>
              <a:rPr lang="en-US" dirty="0">
                <a:solidFill>
                  <a:srgbClr val="000000"/>
                </a:solidFill>
              </a:rPr>
              <a:t> Arm </a:t>
            </a:r>
          </a:p>
        </p:txBody>
      </p:sp>
      <p:sp>
        <p:nvSpPr>
          <p:cNvPr id="63" name="Rectangle 18"/>
          <p:cNvSpPr>
            <a:spLocks noChangeArrowheads="1"/>
          </p:cNvSpPr>
          <p:nvPr/>
        </p:nvSpPr>
        <p:spPr bwMode="auto">
          <a:xfrm>
            <a:off x="6767154" y="2580867"/>
            <a:ext cx="11673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000000"/>
                </a:solidFill>
              </a:rPr>
              <a:t>a</a:t>
            </a:r>
            <a:r>
              <a:rPr lang="en-US" baseline="-25000" dirty="0">
                <a:solidFill>
                  <a:srgbClr val="000000"/>
                </a:solidFill>
              </a:rPr>
              <a:t>3</a:t>
            </a:r>
            <a:r>
              <a:rPr lang="en-US" dirty="0">
                <a:solidFill>
                  <a:srgbClr val="000000"/>
                </a:solidFill>
              </a:rPr>
              <a:t>*ECOG</a:t>
            </a:r>
            <a:endParaRPr lang="en-US" baseline="-25000" dirty="0">
              <a:solidFill>
                <a:srgbClr val="000000"/>
              </a:solidFill>
            </a:endParaRPr>
          </a:p>
        </p:txBody>
      </p:sp>
      <p:sp>
        <p:nvSpPr>
          <p:cNvPr id="64" name="TextBox 27"/>
          <p:cNvSpPr txBox="1">
            <a:spLocks noChangeArrowheads="1"/>
          </p:cNvSpPr>
          <p:nvPr/>
        </p:nvSpPr>
        <p:spPr bwMode="auto">
          <a:xfrm>
            <a:off x="2661822" y="1764748"/>
            <a:ext cx="363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dirty="0">
                <a:solidFill>
                  <a:srgbClr val="000000"/>
                </a:solidFill>
              </a:rPr>
              <a:t>~</a:t>
            </a:r>
          </a:p>
        </p:txBody>
      </p:sp>
      <p:sp>
        <p:nvSpPr>
          <p:cNvPr id="65" name="TextBox 64"/>
          <p:cNvSpPr txBox="1"/>
          <p:nvPr/>
        </p:nvSpPr>
        <p:spPr>
          <a:xfrm>
            <a:off x="158750" y="729579"/>
            <a:ext cx="8641491" cy="523220"/>
          </a:xfrm>
          <a:prstGeom prst="rect">
            <a:avLst/>
          </a:prstGeom>
          <a:noFill/>
        </p:spPr>
        <p:txBody>
          <a:bodyPr wrap="square" rtlCol="0">
            <a:spAutoFit/>
          </a:bodyPr>
          <a:lstStyle/>
          <a:p>
            <a:pPr defTabSz="914400" fontAlgn="base">
              <a:spcBef>
                <a:spcPct val="0"/>
              </a:spcBef>
              <a:spcAft>
                <a:spcPct val="0"/>
              </a:spcAft>
            </a:pPr>
            <a:r>
              <a:rPr lang="en-US" sz="1400" i="1" dirty="0">
                <a:solidFill>
                  <a:srgbClr val="000000"/>
                </a:solidFill>
              </a:rPr>
              <a:t>Event modeling typically uses a minimally parametric approach (i.e., Cox Proportional Hazard), to protect against Type I error and maximize interpretability</a:t>
            </a:r>
          </a:p>
        </p:txBody>
      </p:sp>
      <p:sp>
        <p:nvSpPr>
          <p:cNvPr id="66" name="Content Placeholder 2"/>
          <p:cNvSpPr txBox="1">
            <a:spLocks/>
          </p:cNvSpPr>
          <p:nvPr/>
        </p:nvSpPr>
        <p:spPr bwMode="gray">
          <a:xfrm>
            <a:off x="844922" y="3128258"/>
            <a:ext cx="354954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3363" indent="-233363"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indent="0">
              <a:lnSpc>
                <a:spcPct val="95000"/>
              </a:lnSpc>
              <a:spcBef>
                <a:spcPct val="75000"/>
              </a:spcBef>
              <a:buClr>
                <a:srgbClr val="830051"/>
              </a:buClr>
              <a:buSzPct val="110000"/>
            </a:pPr>
            <a:r>
              <a:rPr lang="en-US" sz="1000" dirty="0">
                <a:solidFill>
                  <a:srgbClr val="000000"/>
                </a:solidFill>
                <a:latin typeface="Arial"/>
              </a:rPr>
              <a:t>{a</a:t>
            </a:r>
            <a:r>
              <a:rPr lang="en-US" sz="1000" baseline="-25000" dirty="0">
                <a:solidFill>
                  <a:srgbClr val="000000"/>
                </a:solidFill>
                <a:latin typeface="Arial"/>
              </a:rPr>
              <a:t>1</a:t>
            </a:r>
            <a:r>
              <a:rPr lang="en-US" sz="1000" dirty="0">
                <a:solidFill>
                  <a:srgbClr val="000000"/>
                </a:solidFill>
                <a:latin typeface="Arial"/>
              </a:rPr>
              <a:t>, a</a:t>
            </a:r>
            <a:r>
              <a:rPr lang="en-US" sz="1000" baseline="-25000" dirty="0">
                <a:solidFill>
                  <a:srgbClr val="000000"/>
                </a:solidFill>
                <a:latin typeface="Arial"/>
              </a:rPr>
              <a:t>2</a:t>
            </a:r>
            <a:r>
              <a:rPr lang="en-US" sz="1000" dirty="0">
                <a:solidFill>
                  <a:srgbClr val="000000"/>
                </a:solidFill>
                <a:latin typeface="Arial"/>
              </a:rPr>
              <a:t>, a</a:t>
            </a:r>
            <a:r>
              <a:rPr lang="en-US" sz="1000" baseline="-25000" dirty="0">
                <a:solidFill>
                  <a:srgbClr val="000000"/>
                </a:solidFill>
                <a:latin typeface="Arial"/>
              </a:rPr>
              <a:t>3</a:t>
            </a:r>
            <a:r>
              <a:rPr lang="en-US" sz="1000" dirty="0">
                <a:solidFill>
                  <a:srgbClr val="000000"/>
                </a:solidFill>
                <a:latin typeface="Arial"/>
              </a:rPr>
              <a:t>} are Cox coefficients linking each covariate measurement to Survival</a:t>
            </a:r>
          </a:p>
        </p:txBody>
      </p:sp>
      <p:sp>
        <p:nvSpPr>
          <p:cNvPr id="69" name="TextBox 68"/>
          <p:cNvSpPr txBox="1"/>
          <p:nvPr/>
        </p:nvSpPr>
        <p:spPr>
          <a:xfrm>
            <a:off x="5109856" y="4873617"/>
            <a:ext cx="2429813" cy="253916"/>
          </a:xfrm>
          <a:prstGeom prst="rect">
            <a:avLst/>
          </a:prstGeom>
          <a:solidFill>
            <a:schemeClr val="bg1"/>
          </a:solidFill>
        </p:spPr>
        <p:txBody>
          <a:bodyPr wrap="square" rtlCol="0">
            <a:spAutoFit/>
          </a:bodyPr>
          <a:lstStyle/>
          <a:p>
            <a:r>
              <a:rPr lang="en-US" sz="1050" dirty="0">
                <a:solidFill>
                  <a:srgbClr val="000000"/>
                </a:solidFill>
              </a:rPr>
              <a:t>Time from randomization (months)</a:t>
            </a:r>
          </a:p>
        </p:txBody>
      </p:sp>
      <p:sp>
        <p:nvSpPr>
          <p:cNvPr id="70" name="TextBox 69"/>
          <p:cNvSpPr txBox="1"/>
          <p:nvPr/>
        </p:nvSpPr>
        <p:spPr>
          <a:xfrm rot="16200000">
            <a:off x="4092724" y="3922133"/>
            <a:ext cx="1263503" cy="253916"/>
          </a:xfrm>
          <a:prstGeom prst="rect">
            <a:avLst/>
          </a:prstGeom>
          <a:solidFill>
            <a:schemeClr val="bg1"/>
          </a:solidFill>
        </p:spPr>
        <p:txBody>
          <a:bodyPr wrap="square" rtlCol="0">
            <a:spAutoFit/>
          </a:bodyPr>
          <a:lstStyle/>
          <a:p>
            <a:r>
              <a:rPr lang="en-US" sz="1050" dirty="0">
                <a:solidFill>
                  <a:srgbClr val="000000"/>
                </a:solidFill>
              </a:rPr>
              <a:t>Probability of PFS</a:t>
            </a:r>
          </a:p>
        </p:txBody>
      </p:sp>
      <p:sp>
        <p:nvSpPr>
          <p:cNvPr id="71" name="TextBox 70"/>
          <p:cNvSpPr txBox="1"/>
          <p:nvPr/>
        </p:nvSpPr>
        <p:spPr>
          <a:xfrm>
            <a:off x="6077077" y="3371833"/>
            <a:ext cx="3013861" cy="646331"/>
          </a:xfrm>
          <a:prstGeom prst="rect">
            <a:avLst/>
          </a:prstGeom>
          <a:noFill/>
        </p:spPr>
        <p:txBody>
          <a:bodyPr wrap="square" rtlCol="0">
            <a:spAutoFit/>
          </a:bodyPr>
          <a:lstStyle/>
          <a:p>
            <a:r>
              <a:rPr lang="en-US" sz="1200" b="1" i="1" dirty="0">
                <a:solidFill>
                  <a:srgbClr val="000000"/>
                </a:solidFill>
              </a:rPr>
              <a:t>Example: IPASS study, Iressa</a:t>
            </a:r>
          </a:p>
          <a:p>
            <a:r>
              <a:rPr lang="en-US" sz="1200" i="1" dirty="0">
                <a:solidFill>
                  <a:srgbClr val="000000"/>
                </a:solidFill>
              </a:rPr>
              <a:t>K-M curves for PFS</a:t>
            </a:r>
          </a:p>
          <a:p>
            <a:r>
              <a:rPr lang="en-US" sz="1200" i="1" dirty="0">
                <a:solidFill>
                  <a:srgbClr val="000000"/>
                </a:solidFill>
              </a:rPr>
              <a:t>EGFR-mutant subgroup of ITT population</a:t>
            </a:r>
          </a:p>
        </p:txBody>
      </p:sp>
      <p:sp>
        <p:nvSpPr>
          <p:cNvPr id="72" name="Right Arrow 71"/>
          <p:cNvSpPr/>
          <p:nvPr/>
        </p:nvSpPr>
        <p:spPr>
          <a:xfrm>
            <a:off x="3038275" y="3943048"/>
            <a:ext cx="1519417" cy="605221"/>
          </a:xfrm>
          <a:prstGeom prst="rightArrow">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 name="Rectangle 27"/>
          <p:cNvSpPr>
            <a:spLocks noChangeArrowheads="1"/>
          </p:cNvSpPr>
          <p:nvPr/>
        </p:nvSpPr>
        <p:spPr bwMode="auto">
          <a:xfrm rot="19860000">
            <a:off x="1559159" y="4345280"/>
            <a:ext cx="1443362" cy="40011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defRPr/>
            </a:pPr>
            <a:r>
              <a:rPr lang="en-US" sz="1000" b="1" dirty="0">
                <a:solidFill>
                  <a:srgbClr val="0000FF"/>
                </a:solidFill>
                <a:latin typeface="Segoe Print" panose="02000600000000000000" pitchFamily="2" charset="0"/>
              </a:rPr>
              <a:t>treatment effect </a:t>
            </a:r>
          </a:p>
          <a:p>
            <a:pPr>
              <a:defRPr/>
            </a:pPr>
            <a:r>
              <a:rPr lang="en-US" sz="1000" b="1" dirty="0">
                <a:solidFill>
                  <a:srgbClr val="0000FF"/>
                </a:solidFill>
                <a:latin typeface="Segoe Print" panose="02000600000000000000" pitchFamily="2" charset="0"/>
              </a:rPr>
              <a:t>on Survival</a:t>
            </a:r>
          </a:p>
        </p:txBody>
      </p:sp>
      <p:cxnSp>
        <p:nvCxnSpPr>
          <p:cNvPr id="29" name="Straight Arrow Connector 28"/>
          <p:cNvCxnSpPr>
            <a:cxnSpLocks noChangeAspect="1"/>
          </p:cNvCxnSpPr>
          <p:nvPr/>
        </p:nvCxnSpPr>
        <p:spPr>
          <a:xfrm flipV="1">
            <a:off x="1544504" y="4155412"/>
            <a:ext cx="1008000" cy="55624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30" name="Rectangle 29"/>
          <p:cNvSpPr>
            <a:spLocks noChangeArrowheads="1"/>
          </p:cNvSpPr>
          <p:nvPr/>
        </p:nvSpPr>
        <p:spPr bwMode="auto">
          <a:xfrm>
            <a:off x="450212" y="4497933"/>
            <a:ext cx="1065967" cy="430887"/>
          </a:xfrm>
          <a:prstGeom prst="rect">
            <a:avLst/>
          </a:prstGeom>
          <a:solidFill>
            <a:schemeClr val="bg1">
              <a:lumMod val="85000"/>
            </a:schemeClr>
          </a:solidFill>
          <a:ln>
            <a:solidFill>
              <a:schemeClr val="accent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defRPr/>
            </a:pPr>
            <a:r>
              <a:rPr lang="en-US" sz="1100" b="1" dirty="0">
                <a:solidFill>
                  <a:srgbClr val="F0AB00">
                    <a:lumMod val="50000"/>
                  </a:srgbClr>
                </a:solidFill>
                <a:latin typeface="Arial Black" panose="020B0A04020102020204" pitchFamily="34" charset="0"/>
                <a:cs typeface="Nirmala UI" panose="020B0502040204020203" pitchFamily="34" charset="0"/>
              </a:rPr>
              <a:t>Treatment</a:t>
            </a:r>
          </a:p>
          <a:p>
            <a:pPr>
              <a:defRPr/>
            </a:pPr>
            <a:r>
              <a:rPr lang="en-US" sz="1100" b="1" dirty="0">
                <a:solidFill>
                  <a:srgbClr val="F0AB00">
                    <a:lumMod val="50000"/>
                  </a:srgbClr>
                </a:solidFill>
                <a:latin typeface="Arial Black" panose="020B0A04020102020204" pitchFamily="34" charset="0"/>
                <a:cs typeface="Nirmala UI" panose="020B0502040204020203" pitchFamily="34" charset="0"/>
              </a:rPr>
              <a:t>Effect </a:t>
            </a:r>
          </a:p>
        </p:txBody>
      </p:sp>
      <p:sp>
        <p:nvSpPr>
          <p:cNvPr id="31" name="Rectangle 30"/>
          <p:cNvSpPr>
            <a:spLocks noChangeArrowheads="1"/>
          </p:cNvSpPr>
          <p:nvPr/>
        </p:nvSpPr>
        <p:spPr bwMode="auto">
          <a:xfrm>
            <a:off x="1503453" y="3694999"/>
            <a:ext cx="1466543" cy="430887"/>
          </a:xfrm>
          <a:prstGeom prst="rect">
            <a:avLst/>
          </a:prstGeom>
          <a:solidFill>
            <a:schemeClr val="bg1">
              <a:lumMod val="85000"/>
            </a:schemeClr>
          </a:solidFill>
          <a:ln>
            <a:solidFill>
              <a:schemeClr val="accent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defRPr/>
            </a:pPr>
            <a:r>
              <a:rPr lang="en-US" sz="1100" b="1" dirty="0">
                <a:solidFill>
                  <a:srgbClr val="F0AB00">
                    <a:lumMod val="50000"/>
                  </a:srgbClr>
                </a:solidFill>
                <a:latin typeface="Arial Black" panose="020B0A04020102020204" pitchFamily="34" charset="0"/>
                <a:cs typeface="Nirmala UI" panose="020B0502040204020203" pitchFamily="34" charset="0"/>
              </a:rPr>
              <a:t>Time to event (OS / PFS)</a:t>
            </a:r>
          </a:p>
        </p:txBody>
      </p:sp>
      <p:sp>
        <p:nvSpPr>
          <p:cNvPr id="33" name="Title 1"/>
          <p:cNvSpPr>
            <a:spLocks noGrp="1"/>
          </p:cNvSpPr>
          <p:nvPr>
            <p:ph type="title"/>
          </p:nvPr>
        </p:nvSpPr>
        <p:spPr>
          <a:xfrm>
            <a:off x="140043" y="24714"/>
            <a:ext cx="8806249" cy="383400"/>
          </a:xfrm>
        </p:spPr>
        <p:txBody>
          <a:bodyPr/>
          <a:lstStyle/>
          <a:p>
            <a:pPr algn="l"/>
            <a:r>
              <a:rPr lang="en-US" sz="2400" b="1" dirty="0">
                <a:solidFill>
                  <a:srgbClr val="830051"/>
                </a:solidFill>
                <a:latin typeface="Arial" pitchFamily="34" charset="0"/>
                <a:cs typeface="Arial" pitchFamily="34" charset="0"/>
              </a:rPr>
              <a:t>Independent </a:t>
            </a:r>
            <a:r>
              <a:rPr lang="en-US" sz="2400" b="1">
                <a:solidFill>
                  <a:srgbClr val="830051"/>
                </a:solidFill>
                <a:latin typeface="Arial" pitchFamily="34" charset="0"/>
                <a:cs typeface="Arial" pitchFamily="34" charset="0"/>
              </a:rPr>
              <a:t>(non-joint) modeling </a:t>
            </a:r>
            <a:r>
              <a:rPr lang="en-US" sz="2400" b="1" dirty="0">
                <a:solidFill>
                  <a:srgbClr val="830051"/>
                </a:solidFill>
                <a:latin typeface="Arial" pitchFamily="34" charset="0"/>
                <a:cs typeface="Arial" pitchFamily="34" charset="0"/>
              </a:rPr>
              <a:t>approach</a:t>
            </a:r>
            <a:br>
              <a:rPr lang="en-US" sz="2400" b="1" dirty="0">
                <a:solidFill>
                  <a:srgbClr val="830051"/>
                </a:solidFill>
                <a:latin typeface="Arial" pitchFamily="34" charset="0"/>
                <a:cs typeface="Arial" pitchFamily="34" charset="0"/>
              </a:rPr>
            </a:br>
            <a:r>
              <a:rPr lang="en-US" sz="1800" b="1" i="1" dirty="0">
                <a:solidFill>
                  <a:srgbClr val="830051"/>
                </a:solidFill>
                <a:latin typeface="Arial" pitchFamily="34" charset="0"/>
                <a:cs typeface="Arial" pitchFamily="34" charset="0"/>
              </a:rPr>
              <a:t>(a) Dichotomous tumor dynamics endpoint 	(b) Study-level interpretation</a:t>
            </a:r>
          </a:p>
        </p:txBody>
      </p:sp>
      <p:pic>
        <p:nvPicPr>
          <p:cNvPr id="32" name="Picture 31"/>
          <p:cNvPicPr>
            <a:picLocks noChangeAspect="1"/>
          </p:cNvPicPr>
          <p:nvPr/>
        </p:nvPicPr>
        <p:blipFill rotWithShape="1">
          <a:blip r:embed="rId4"/>
          <a:srcRect r="79809"/>
          <a:stretch/>
        </p:blipFill>
        <p:spPr>
          <a:xfrm>
            <a:off x="7772423" y="4547421"/>
            <a:ext cx="652712" cy="462915"/>
          </a:xfrm>
          <a:prstGeom prst="rect">
            <a:avLst/>
          </a:prstGeom>
        </p:spPr>
      </p:pic>
    </p:spTree>
    <p:extLst>
      <p:ext uri="{BB962C8B-B14F-4D97-AF65-F5344CB8AC3E}">
        <p14:creationId xmlns:p14="http://schemas.microsoft.com/office/powerpoint/2010/main" val="155664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3" cstate="print"/>
          <a:srcRect/>
          <a:stretch>
            <a:fillRect/>
          </a:stretch>
        </p:blipFill>
        <p:spPr bwMode="auto">
          <a:xfrm>
            <a:off x="5777648" y="2364580"/>
            <a:ext cx="2687955" cy="2088833"/>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226221" y="1819867"/>
            <a:ext cx="2705681" cy="2114320"/>
          </a:xfrm>
          <a:prstGeom prst="rect">
            <a:avLst/>
          </a:prstGeom>
          <a:noFill/>
          <a:ln w="9525">
            <a:noFill/>
            <a:miter lim="800000"/>
            <a:headEnd/>
            <a:tailEnd/>
          </a:ln>
        </p:spPr>
      </p:pic>
      <p:sp>
        <p:nvSpPr>
          <p:cNvPr id="5" name="TextBox 4"/>
          <p:cNvSpPr txBox="1"/>
          <p:nvPr/>
        </p:nvSpPr>
        <p:spPr>
          <a:xfrm>
            <a:off x="2561931" y="2687855"/>
            <a:ext cx="3211768" cy="646331"/>
          </a:xfrm>
          <a:prstGeom prst="rect">
            <a:avLst/>
          </a:prstGeom>
          <a:noFill/>
          <a:ln w="6350">
            <a:noFill/>
          </a:ln>
        </p:spPr>
        <p:txBody>
          <a:bodyPr wrap="square" rtlCol="0">
            <a:spAutoFit/>
          </a:bodyPr>
          <a:lstStyle/>
          <a:p>
            <a:r>
              <a:rPr lang="en-US" sz="1200" b="1" dirty="0">
                <a:solidFill>
                  <a:srgbClr val="0000FF"/>
                </a:solidFill>
              </a:rPr>
              <a:t>Weak correlations between </a:t>
            </a:r>
          </a:p>
          <a:p>
            <a:r>
              <a:rPr lang="en-US" sz="1200" b="1" dirty="0">
                <a:solidFill>
                  <a:srgbClr val="0000FF"/>
                </a:solidFill>
              </a:rPr>
              <a:t>{OS, ORR} and {OS, PFS}</a:t>
            </a:r>
          </a:p>
          <a:p>
            <a:r>
              <a:rPr lang="en-US" sz="1200" b="1" dirty="0">
                <a:solidFill>
                  <a:srgbClr val="0000FF"/>
                </a:solidFill>
              </a:rPr>
              <a:t>in an analysis of 14 Ph. III NSCLC studies</a:t>
            </a:r>
          </a:p>
        </p:txBody>
      </p:sp>
      <p:sp>
        <p:nvSpPr>
          <p:cNvPr id="12" name="TextBox 11"/>
          <p:cNvSpPr txBox="1"/>
          <p:nvPr/>
        </p:nvSpPr>
        <p:spPr>
          <a:xfrm>
            <a:off x="879495" y="4131280"/>
            <a:ext cx="5174380" cy="523220"/>
          </a:xfrm>
          <a:prstGeom prst="rect">
            <a:avLst/>
          </a:prstGeom>
          <a:noFill/>
          <a:ln w="6350">
            <a:solidFill>
              <a:srgbClr val="0000FF"/>
            </a:solidFill>
          </a:ln>
        </p:spPr>
        <p:txBody>
          <a:bodyPr wrap="square" rtlCol="0">
            <a:spAutoFit/>
          </a:bodyPr>
          <a:lstStyle/>
          <a:p>
            <a:pPr defTabSz="914400" fontAlgn="base">
              <a:spcBef>
                <a:spcPct val="0"/>
              </a:spcBef>
              <a:spcAft>
                <a:spcPct val="0"/>
              </a:spcAft>
            </a:pPr>
            <a:r>
              <a:rPr lang="en-US" sz="1400" b="1" dirty="0">
                <a:solidFill>
                  <a:srgbClr val="0000FF"/>
                </a:solidFill>
              </a:rPr>
              <a:t>Critical amount of information is lost when categorizing tumor size dynamics into RECIST, and then ORR</a:t>
            </a:r>
          </a:p>
        </p:txBody>
      </p:sp>
      <p:sp>
        <p:nvSpPr>
          <p:cNvPr id="13" name="Rectangle 13"/>
          <p:cNvSpPr>
            <a:spLocks noChangeArrowheads="1"/>
          </p:cNvSpPr>
          <p:nvPr/>
        </p:nvSpPr>
        <p:spPr bwMode="auto">
          <a:xfrm rot="16200000">
            <a:off x="-676339" y="2246563"/>
            <a:ext cx="1984812" cy="253916"/>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defRPr/>
            </a:pPr>
            <a:r>
              <a:rPr lang="en-US" sz="1050" b="1" dirty="0">
                <a:solidFill>
                  <a:srgbClr val="000000"/>
                </a:solidFill>
              </a:rPr>
              <a:t>OS Hazard Ratio</a:t>
            </a:r>
          </a:p>
        </p:txBody>
      </p:sp>
      <p:sp>
        <p:nvSpPr>
          <p:cNvPr id="14" name="Rectangle 13"/>
          <p:cNvSpPr>
            <a:spLocks noChangeArrowheads="1"/>
          </p:cNvSpPr>
          <p:nvPr/>
        </p:nvSpPr>
        <p:spPr bwMode="auto">
          <a:xfrm>
            <a:off x="677790" y="1531657"/>
            <a:ext cx="3156787" cy="276999"/>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defRPr/>
            </a:pPr>
            <a:r>
              <a:rPr lang="en-US" sz="1200" b="1" dirty="0"/>
              <a:t>…….. R</a:t>
            </a:r>
            <a:r>
              <a:rPr lang="en-US" sz="1200" b="1" baseline="30000" dirty="0"/>
              <a:t>2</a:t>
            </a:r>
            <a:r>
              <a:rPr lang="en-US" sz="1200" b="1" dirty="0"/>
              <a:t> trials &gt; 500 patients = </a:t>
            </a:r>
            <a:r>
              <a:rPr lang="en-US" sz="1200" b="1" dirty="0">
                <a:solidFill>
                  <a:srgbClr val="FF0000"/>
                </a:solidFill>
              </a:rPr>
              <a:t>0.44</a:t>
            </a:r>
            <a:r>
              <a:rPr lang="en-US" sz="1200" b="1" dirty="0"/>
              <a:t>   </a:t>
            </a:r>
          </a:p>
        </p:txBody>
      </p:sp>
      <p:sp>
        <p:nvSpPr>
          <p:cNvPr id="15" name="Rectangle 13"/>
          <p:cNvSpPr>
            <a:spLocks noChangeArrowheads="1"/>
          </p:cNvSpPr>
          <p:nvPr/>
        </p:nvSpPr>
        <p:spPr bwMode="auto">
          <a:xfrm>
            <a:off x="1114807" y="3669060"/>
            <a:ext cx="1275169" cy="253916"/>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defRPr/>
            </a:pPr>
            <a:r>
              <a:rPr lang="en-US" sz="1050" b="1" dirty="0">
                <a:solidFill>
                  <a:srgbClr val="000000"/>
                </a:solidFill>
              </a:rPr>
              <a:t>ORR Odds Ratio</a:t>
            </a:r>
          </a:p>
        </p:txBody>
      </p:sp>
      <p:sp>
        <p:nvSpPr>
          <p:cNvPr id="16" name="Rectangle 15"/>
          <p:cNvSpPr>
            <a:spLocks noChangeArrowheads="1"/>
          </p:cNvSpPr>
          <p:nvPr/>
        </p:nvSpPr>
        <p:spPr bwMode="auto">
          <a:xfrm>
            <a:off x="5935896" y="2054851"/>
            <a:ext cx="3038072" cy="276999"/>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defRPr/>
            </a:pPr>
            <a:r>
              <a:rPr lang="en-US" sz="1200" b="1" dirty="0"/>
              <a:t>…….. R</a:t>
            </a:r>
            <a:r>
              <a:rPr lang="en-US" sz="1200" b="1" baseline="30000" dirty="0"/>
              <a:t>2</a:t>
            </a:r>
            <a:r>
              <a:rPr lang="en-US" sz="1200" b="1" dirty="0"/>
              <a:t> trials &gt; 500 patients = </a:t>
            </a:r>
            <a:r>
              <a:rPr lang="en-US" sz="1200" b="1" dirty="0">
                <a:solidFill>
                  <a:srgbClr val="FF0000"/>
                </a:solidFill>
              </a:rPr>
              <a:t>0.35</a:t>
            </a:r>
            <a:r>
              <a:rPr lang="en-US" sz="1200" b="1" dirty="0"/>
              <a:t>  </a:t>
            </a:r>
          </a:p>
        </p:txBody>
      </p:sp>
      <p:sp>
        <p:nvSpPr>
          <p:cNvPr id="17" name="Rectangle 13"/>
          <p:cNvSpPr>
            <a:spLocks noChangeArrowheads="1"/>
          </p:cNvSpPr>
          <p:nvPr/>
        </p:nvSpPr>
        <p:spPr bwMode="auto">
          <a:xfrm>
            <a:off x="6767122" y="4211212"/>
            <a:ext cx="1375620" cy="253916"/>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defRPr/>
            </a:pPr>
            <a:r>
              <a:rPr lang="en-US" sz="1050" b="1" dirty="0">
                <a:solidFill>
                  <a:srgbClr val="000000"/>
                </a:solidFill>
              </a:rPr>
              <a:t>PFS Hazard Ratio</a:t>
            </a:r>
          </a:p>
        </p:txBody>
      </p:sp>
      <p:sp>
        <p:nvSpPr>
          <p:cNvPr id="19" name="Rectangle 13"/>
          <p:cNvSpPr>
            <a:spLocks noChangeArrowheads="1"/>
          </p:cNvSpPr>
          <p:nvPr/>
        </p:nvSpPr>
        <p:spPr bwMode="auto">
          <a:xfrm rot="16200000">
            <a:off x="5036597" y="2977373"/>
            <a:ext cx="1581521" cy="253916"/>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defRPr/>
            </a:pPr>
            <a:r>
              <a:rPr lang="en-US" sz="1050" b="1" dirty="0">
                <a:solidFill>
                  <a:srgbClr val="000000"/>
                </a:solidFill>
              </a:rPr>
              <a:t>OS Hazard Ratio</a:t>
            </a:r>
          </a:p>
        </p:txBody>
      </p:sp>
      <p:sp>
        <p:nvSpPr>
          <p:cNvPr id="3" name="Rectangle 2"/>
          <p:cNvSpPr/>
          <p:nvPr/>
        </p:nvSpPr>
        <p:spPr>
          <a:xfrm>
            <a:off x="705332" y="1808226"/>
            <a:ext cx="1856598" cy="276999"/>
          </a:xfrm>
          <a:prstGeom prst="rect">
            <a:avLst/>
          </a:prstGeom>
          <a:solidFill>
            <a:schemeClr val="bg1"/>
          </a:solidFill>
        </p:spPr>
        <p:txBody>
          <a:bodyPr wrap="none">
            <a:spAutoFit/>
          </a:bodyPr>
          <a:lstStyle/>
          <a:p>
            <a:pPr>
              <a:defRPr/>
            </a:pPr>
            <a:r>
              <a:rPr lang="en-US" sz="1200" b="1" baseline="30000" dirty="0"/>
              <a:t>______  </a:t>
            </a:r>
            <a:r>
              <a:rPr lang="en-US" sz="1200" b="1" dirty="0"/>
              <a:t>R</a:t>
            </a:r>
            <a:r>
              <a:rPr lang="en-US" sz="1200" b="1" baseline="30000" dirty="0"/>
              <a:t>2</a:t>
            </a:r>
            <a:r>
              <a:rPr lang="en-US" sz="1200" b="1" dirty="0"/>
              <a:t> all trials = 0.09</a:t>
            </a:r>
          </a:p>
        </p:txBody>
      </p:sp>
      <p:sp>
        <p:nvSpPr>
          <p:cNvPr id="4" name="Rectangle 3"/>
          <p:cNvSpPr/>
          <p:nvPr/>
        </p:nvSpPr>
        <p:spPr>
          <a:xfrm>
            <a:off x="5958265" y="2318333"/>
            <a:ext cx="1885453" cy="276999"/>
          </a:xfrm>
          <a:prstGeom prst="rect">
            <a:avLst/>
          </a:prstGeom>
          <a:solidFill>
            <a:schemeClr val="bg1"/>
          </a:solidFill>
        </p:spPr>
        <p:txBody>
          <a:bodyPr wrap="none">
            <a:spAutoFit/>
          </a:bodyPr>
          <a:lstStyle/>
          <a:p>
            <a:pPr>
              <a:defRPr/>
            </a:pPr>
            <a:r>
              <a:rPr lang="en-US" sz="1200" baseline="30000" dirty="0"/>
              <a:t>______   </a:t>
            </a:r>
            <a:r>
              <a:rPr lang="en-US" sz="1200" b="1" dirty="0"/>
              <a:t>R</a:t>
            </a:r>
            <a:r>
              <a:rPr lang="en-US" sz="1200" b="1" baseline="30000" dirty="0"/>
              <a:t>2</a:t>
            </a:r>
            <a:r>
              <a:rPr lang="en-US" sz="1200" b="1" dirty="0"/>
              <a:t> all trials = 0.08</a:t>
            </a:r>
          </a:p>
        </p:txBody>
      </p:sp>
      <p:sp>
        <p:nvSpPr>
          <p:cNvPr id="7" name="Rectangle 6"/>
          <p:cNvSpPr/>
          <p:nvPr/>
        </p:nvSpPr>
        <p:spPr>
          <a:xfrm>
            <a:off x="3879371" y="3277474"/>
            <a:ext cx="1898277" cy="215444"/>
          </a:xfrm>
          <a:prstGeom prst="rect">
            <a:avLst/>
          </a:prstGeom>
          <a:ln>
            <a:noFill/>
          </a:ln>
        </p:spPr>
        <p:txBody>
          <a:bodyPr wrap="none">
            <a:spAutoFit/>
          </a:bodyPr>
          <a:lstStyle/>
          <a:p>
            <a:pPr lvl="0" defTabSz="914400" eaLnBrk="0" fontAlgn="base" hangingPunct="0">
              <a:spcBef>
                <a:spcPct val="0"/>
              </a:spcBef>
              <a:spcAft>
                <a:spcPct val="0"/>
              </a:spcAft>
            </a:pPr>
            <a:r>
              <a:rPr lang="en-GB" altLang="en-US" sz="800" b="1" i="1" dirty="0">
                <a:latin typeface="Arial" panose="020B0604020202020204" pitchFamily="34" charset="0"/>
                <a:cs typeface="Arial" panose="020B0604020202020204" pitchFamily="34" charset="0"/>
              </a:rPr>
              <a:t>Blumenthal et al J </a:t>
            </a:r>
            <a:r>
              <a:rPr lang="en-GB" altLang="en-US" sz="800" b="1" i="1" dirty="0" err="1">
                <a:latin typeface="Arial" panose="020B0604020202020204" pitchFamily="34" charset="0"/>
                <a:cs typeface="Arial" panose="020B0604020202020204" pitchFamily="34" charset="0"/>
              </a:rPr>
              <a:t>Clin</a:t>
            </a:r>
            <a:r>
              <a:rPr lang="en-GB" altLang="en-US" sz="800" b="1" i="1" dirty="0">
                <a:latin typeface="Arial" panose="020B0604020202020204" pitchFamily="34" charset="0"/>
                <a:cs typeface="Arial" panose="020B0604020202020204" pitchFamily="34" charset="0"/>
              </a:rPr>
              <a:t> </a:t>
            </a:r>
            <a:r>
              <a:rPr lang="en-GB" altLang="en-US" sz="800" b="1" i="1" dirty="0" err="1">
                <a:latin typeface="Arial" panose="020B0604020202020204" pitchFamily="34" charset="0"/>
                <a:cs typeface="Arial" panose="020B0604020202020204" pitchFamily="34" charset="0"/>
              </a:rPr>
              <a:t>Oncol</a:t>
            </a:r>
            <a:r>
              <a:rPr lang="en-GB" altLang="en-US" sz="800" b="1" i="1" dirty="0">
                <a:latin typeface="Arial" panose="020B0604020202020204" pitchFamily="34" charset="0"/>
                <a:cs typeface="Arial" panose="020B0604020202020204" pitchFamily="34" charset="0"/>
              </a:rPr>
              <a:t> 2015</a:t>
            </a:r>
            <a:endParaRPr lang="en-GB" altLang="en-US" sz="800" b="1" i="1" dirty="0">
              <a:latin typeface="Arial" panose="020B0604020202020204" pitchFamily="34" charset="0"/>
            </a:endParaRPr>
          </a:p>
        </p:txBody>
      </p:sp>
      <p:sp>
        <p:nvSpPr>
          <p:cNvPr id="22" name="Title 21"/>
          <p:cNvSpPr>
            <a:spLocks noGrp="1"/>
          </p:cNvSpPr>
          <p:nvPr>
            <p:ph type="title"/>
          </p:nvPr>
        </p:nvSpPr>
        <p:spPr>
          <a:xfrm>
            <a:off x="237062" y="60870"/>
            <a:ext cx="8765651" cy="734077"/>
          </a:xfrm>
        </p:spPr>
        <p:txBody>
          <a:bodyPr/>
          <a:lstStyle/>
          <a:p>
            <a:r>
              <a:rPr lang="en-US" dirty="0"/>
              <a:t>Motivation</a:t>
            </a:r>
            <a:br>
              <a:rPr lang="en-US" dirty="0"/>
            </a:br>
            <a:r>
              <a:rPr lang="en-US" sz="1800" dirty="0"/>
              <a:t>Surrogate endpoints in oncology and their relation to survival</a:t>
            </a:r>
            <a:endParaRPr lang="en-US" dirty="0"/>
          </a:p>
        </p:txBody>
      </p:sp>
      <p:sp>
        <p:nvSpPr>
          <p:cNvPr id="27" name="Slide Number Placeholder 1"/>
          <p:cNvSpPr>
            <a:spLocks noGrp="1"/>
          </p:cNvSpPr>
          <p:nvPr>
            <p:ph type="sldNum" sz="quarter" idx="4"/>
          </p:nvPr>
        </p:nvSpPr>
        <p:spPr>
          <a:xfrm>
            <a:off x="318375" y="4846754"/>
            <a:ext cx="396000" cy="162000"/>
          </a:xfrm>
        </p:spPr>
        <p:txBody>
          <a:bodyPr/>
          <a:lstStyle/>
          <a:p>
            <a:r>
              <a:rPr lang="en-GB" dirty="0"/>
              <a:t>4</a:t>
            </a:r>
          </a:p>
        </p:txBody>
      </p:sp>
      <p:pic>
        <p:nvPicPr>
          <p:cNvPr id="18" name="Picture 17"/>
          <p:cNvPicPr>
            <a:picLocks noChangeAspect="1"/>
          </p:cNvPicPr>
          <p:nvPr/>
        </p:nvPicPr>
        <p:blipFill rotWithShape="1">
          <a:blip r:embed="rId5"/>
          <a:srcRect r="79809"/>
          <a:stretch/>
        </p:blipFill>
        <p:spPr>
          <a:xfrm>
            <a:off x="7772423" y="4547421"/>
            <a:ext cx="652712" cy="462915"/>
          </a:xfrm>
          <a:prstGeom prst="rect">
            <a:avLst/>
          </a:prstGeom>
        </p:spPr>
      </p:pic>
      <p:graphicFrame>
        <p:nvGraphicFramePr>
          <p:cNvPr id="24" name="Table 23"/>
          <p:cNvGraphicFramePr>
            <a:graphicFrameLocks noGrp="1"/>
          </p:cNvGraphicFramePr>
          <p:nvPr>
            <p:extLst>
              <p:ext uri="{D42A27DB-BD31-4B8C-83A1-F6EECF244321}">
                <p14:modId xmlns:p14="http://schemas.microsoft.com/office/powerpoint/2010/main" val="388717256"/>
              </p:ext>
            </p:extLst>
          </p:nvPr>
        </p:nvGraphicFramePr>
        <p:xfrm>
          <a:off x="3466685" y="919439"/>
          <a:ext cx="5391565" cy="919480"/>
        </p:xfrm>
        <a:graphic>
          <a:graphicData uri="http://schemas.openxmlformats.org/drawingml/2006/table">
            <a:tbl>
              <a:tblPr firstRow="1" bandRow="1">
                <a:tableStyleId>{5C22544A-7EE6-4342-B048-85BDC9FD1C3A}</a:tableStyleId>
              </a:tblPr>
              <a:tblGrid>
                <a:gridCol w="1314865">
                  <a:extLst>
                    <a:ext uri="{9D8B030D-6E8A-4147-A177-3AD203B41FA5}">
                      <a16:colId xmlns:a16="http://schemas.microsoft.com/office/drawing/2014/main" val="20000"/>
                    </a:ext>
                  </a:extLst>
                </a:gridCol>
                <a:gridCol w="2228850">
                  <a:extLst>
                    <a:ext uri="{9D8B030D-6E8A-4147-A177-3AD203B41FA5}">
                      <a16:colId xmlns:a16="http://schemas.microsoft.com/office/drawing/2014/main" val="20001"/>
                    </a:ext>
                  </a:extLst>
                </a:gridCol>
                <a:gridCol w="1847850">
                  <a:extLst>
                    <a:ext uri="{9D8B030D-6E8A-4147-A177-3AD203B41FA5}">
                      <a16:colId xmlns:a16="http://schemas.microsoft.com/office/drawing/2014/main" val="20002"/>
                    </a:ext>
                  </a:extLst>
                </a:gridCol>
              </a:tblGrid>
              <a:tr h="370840">
                <a:tc>
                  <a:txBody>
                    <a:bodyPr/>
                    <a:lstStyle/>
                    <a:p>
                      <a:pPr algn="ctr"/>
                      <a:r>
                        <a:rPr lang="en-US" sz="1000" dirty="0"/>
                        <a:t>PRECLINICAL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PHASE I, 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PHASE III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indent="0" algn="l">
                        <a:buFont typeface="Arial" panose="020B0604020202020204" pitchFamily="34" charset="0"/>
                        <a:buNone/>
                      </a:pPr>
                      <a:r>
                        <a:rPr lang="en-US" sz="1000" dirty="0"/>
                        <a:t>► Tumor</a:t>
                      </a:r>
                      <a:r>
                        <a:rPr lang="en-US" sz="1000" baseline="0" dirty="0"/>
                        <a:t> </a:t>
                      </a:r>
                      <a:r>
                        <a:rPr lang="en-US" sz="1000" dirty="0"/>
                        <a:t>Growth Inhibition (TGI)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dirty="0"/>
                        <a:t>► Tumor Size Dynamics</a:t>
                      </a:r>
                    </a:p>
                    <a:p>
                      <a:pPr algn="l"/>
                      <a:r>
                        <a:rPr lang="en-US" sz="1000" dirty="0"/>
                        <a:t>► Objective Response Rate (ORR)</a:t>
                      </a:r>
                    </a:p>
                    <a:p>
                      <a:pPr algn="l"/>
                      <a:r>
                        <a:rPr lang="en-US" sz="1000" dirty="0"/>
                        <a:t>► </a:t>
                      </a:r>
                      <a:r>
                        <a:rPr lang="en-US" sz="1000" baseline="0" dirty="0"/>
                        <a:t>Early PFS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dirty="0"/>
                        <a:t>► Progression-Free Survival (PFS)</a:t>
                      </a:r>
                    </a:p>
                    <a:p>
                      <a:pPr algn="l"/>
                      <a:r>
                        <a:rPr lang="en-US" sz="1000" dirty="0"/>
                        <a:t>► Overall Survival (</a:t>
                      </a:r>
                      <a:r>
                        <a:rPr lang="en-US" sz="1000" baseline="0" dirty="0"/>
                        <a:t>O</a:t>
                      </a:r>
                      <a:r>
                        <a:rPr lang="en-US" sz="1000" dirty="0"/>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TextBox 1"/>
          <p:cNvSpPr txBox="1"/>
          <p:nvPr/>
        </p:nvSpPr>
        <p:spPr>
          <a:xfrm>
            <a:off x="294112" y="913528"/>
            <a:ext cx="3174266" cy="378000"/>
          </a:xfrm>
          <a:prstGeom prst="rect">
            <a:avLst/>
          </a:prstGeom>
          <a:solidFill>
            <a:srgbClr val="830051"/>
          </a:solidFill>
          <a:ln>
            <a:solidFill>
              <a:schemeClr val="tx1"/>
            </a:solidFill>
          </a:ln>
        </p:spPr>
        <p:txBody>
          <a:bodyPr wrap="none" rtlCol="0">
            <a:spAutoFit/>
          </a:bodyPr>
          <a:lstStyle/>
          <a:p>
            <a:pPr algn="r"/>
            <a:r>
              <a:rPr lang="en-US" sz="1000" b="1" dirty="0">
                <a:solidFill>
                  <a:schemeClr val="bg1"/>
                </a:solidFill>
              </a:rPr>
              <a:t>TYPICAL DATA OBTAINED IN VARIOUS PHASES</a:t>
            </a:r>
          </a:p>
          <a:p>
            <a:pPr algn="r"/>
            <a:r>
              <a:rPr lang="en-US" sz="1000" b="1" dirty="0">
                <a:solidFill>
                  <a:schemeClr val="bg1"/>
                </a:solidFill>
              </a:rPr>
              <a:t>OF CANCER DRUG DEVELOPMENT</a:t>
            </a:r>
            <a:endParaRPr lang="en-GB" sz="1000" b="1" dirty="0">
              <a:solidFill>
                <a:schemeClr val="bg1"/>
              </a:solidFill>
            </a:endParaRPr>
          </a:p>
        </p:txBody>
      </p:sp>
    </p:spTree>
    <p:extLst>
      <p:ext uri="{BB962C8B-B14F-4D97-AF65-F5344CB8AC3E}">
        <p14:creationId xmlns:p14="http://schemas.microsoft.com/office/powerpoint/2010/main" val="403467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C4F54F3-C349-4609-AFEE-01462D5C7942}" type="slidenum">
              <a:rPr lang="en-GB" smtClean="0"/>
              <a:pPr/>
              <a:t>20</a:t>
            </a:fld>
            <a:endParaRPr lang="en-GB" dirty="0"/>
          </a:p>
        </p:txBody>
      </p:sp>
      <p:sp>
        <p:nvSpPr>
          <p:cNvPr id="3" name="Title 2"/>
          <p:cNvSpPr>
            <a:spLocks noGrp="1"/>
          </p:cNvSpPr>
          <p:nvPr>
            <p:ph type="title"/>
          </p:nvPr>
        </p:nvSpPr>
        <p:spPr/>
        <p:txBody>
          <a:bodyPr/>
          <a:lstStyle/>
          <a:p>
            <a:r>
              <a:rPr lang="en-US" dirty="0"/>
              <a:t>Clinical trial data: Examples of individual tumor profiles</a:t>
            </a:r>
          </a:p>
        </p:txBody>
      </p:sp>
      <p:pic>
        <p:nvPicPr>
          <p:cNvPr id="7" name="Picture 2"/>
          <p:cNvPicPr>
            <a:picLocks noChangeAspect="1" noChangeArrowheads="1"/>
          </p:cNvPicPr>
          <p:nvPr/>
        </p:nvPicPr>
        <p:blipFill>
          <a:blip r:embed="rId2" cstate="print"/>
          <a:srcRect/>
          <a:stretch>
            <a:fillRect/>
          </a:stretch>
        </p:blipFill>
        <p:spPr bwMode="auto">
          <a:xfrm>
            <a:off x="1337569" y="751837"/>
            <a:ext cx="6178479" cy="4044644"/>
          </a:xfrm>
          <a:prstGeom prst="rect">
            <a:avLst/>
          </a:prstGeom>
          <a:noFill/>
          <a:ln w="9525">
            <a:noFill/>
            <a:miter lim="800000"/>
            <a:headEnd/>
            <a:tailEnd/>
          </a:ln>
          <a:effectLst/>
        </p:spPr>
      </p:pic>
      <p:pic>
        <p:nvPicPr>
          <p:cNvPr id="18" name="Picture 17"/>
          <p:cNvPicPr>
            <a:picLocks noChangeAspect="1"/>
          </p:cNvPicPr>
          <p:nvPr/>
        </p:nvPicPr>
        <p:blipFill rotWithShape="1">
          <a:blip r:embed="rId3"/>
          <a:srcRect r="79809"/>
          <a:stretch/>
        </p:blipFill>
        <p:spPr>
          <a:xfrm>
            <a:off x="7772423" y="4547421"/>
            <a:ext cx="652712" cy="462915"/>
          </a:xfrm>
          <a:prstGeom prst="rect">
            <a:avLst/>
          </a:prstGeom>
        </p:spPr>
      </p:pic>
    </p:spTree>
    <p:extLst>
      <p:ext uri="{BB962C8B-B14F-4D97-AF65-F5344CB8AC3E}">
        <p14:creationId xmlns:p14="http://schemas.microsoft.com/office/powerpoint/2010/main" val="152847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C4F54F3-C349-4609-AFEE-01462D5C7942}" type="slidenum">
              <a:rPr lang="en-GB" smtClean="0"/>
              <a:pPr/>
              <a:t>21</a:t>
            </a:fld>
            <a:endParaRPr lang="en-GB" dirty="0"/>
          </a:p>
        </p:txBody>
      </p:sp>
      <p:pic>
        <p:nvPicPr>
          <p:cNvPr id="3" name="Picture 2"/>
          <p:cNvPicPr>
            <a:picLocks noChangeAspect="1"/>
          </p:cNvPicPr>
          <p:nvPr/>
        </p:nvPicPr>
        <p:blipFill rotWithShape="1">
          <a:blip r:embed="rId2"/>
          <a:srcRect r="79809"/>
          <a:stretch/>
        </p:blipFill>
        <p:spPr>
          <a:xfrm>
            <a:off x="7772423" y="4547421"/>
            <a:ext cx="652712" cy="462915"/>
          </a:xfrm>
          <a:prstGeom prst="rect">
            <a:avLst/>
          </a:prstGeom>
        </p:spPr>
      </p:pic>
    </p:spTree>
    <p:extLst>
      <p:ext uri="{BB962C8B-B14F-4D97-AF65-F5344CB8AC3E}">
        <p14:creationId xmlns:p14="http://schemas.microsoft.com/office/powerpoint/2010/main" val="14076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C4F54F3-C349-4609-AFEE-01462D5C7942}" type="slidenum">
              <a:rPr lang="en-GB" smtClean="0"/>
              <a:pPr/>
              <a:t>3</a:t>
            </a:fld>
            <a:endParaRPr lang="en-GB" dirty="0"/>
          </a:p>
        </p:txBody>
      </p:sp>
      <p:sp>
        <p:nvSpPr>
          <p:cNvPr id="3" name="Title 2"/>
          <p:cNvSpPr>
            <a:spLocks noGrp="1"/>
          </p:cNvSpPr>
          <p:nvPr>
            <p:ph type="title"/>
          </p:nvPr>
        </p:nvSpPr>
        <p:spPr/>
        <p:txBody>
          <a:bodyPr/>
          <a:lstStyle/>
          <a:p>
            <a:r>
              <a:rPr lang="en-US" dirty="0"/>
              <a:t>RECIST: Patient response is reduced to a single value</a:t>
            </a:r>
            <a:endParaRPr lang="en-GB" dirty="0"/>
          </a:p>
        </p:txBody>
      </p:sp>
      <p:sp>
        <p:nvSpPr>
          <p:cNvPr id="4" name="TextBox 9"/>
          <p:cNvSpPr txBox="1">
            <a:spLocks noChangeArrowheads="1"/>
          </p:cNvSpPr>
          <p:nvPr/>
        </p:nvSpPr>
        <p:spPr bwMode="auto">
          <a:xfrm>
            <a:off x="269597" y="4112676"/>
            <a:ext cx="80858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solidFill>
                  <a:srgbClr val="000000"/>
                </a:solidFill>
              </a:rPr>
              <a:t>1. RECIST 	= Response Evaluation Criteria In Solid Tumors	SD = Stable Disease</a:t>
            </a:r>
          </a:p>
          <a:p>
            <a:pPr eaLnBrk="1" hangingPunct="1"/>
            <a:r>
              <a:rPr lang="en-US" sz="1400" dirty="0">
                <a:solidFill>
                  <a:srgbClr val="000000"/>
                </a:solidFill>
              </a:rPr>
              <a:t>2. SLD = Sum of Longest Diameters of target lesions		PR = Partial Response</a:t>
            </a:r>
          </a:p>
          <a:p>
            <a:pPr eaLnBrk="1" hangingPunct="1"/>
            <a:r>
              <a:rPr lang="en-US" sz="1400" dirty="0">
                <a:solidFill>
                  <a:srgbClr val="000000"/>
                </a:solidFill>
              </a:rPr>
              <a:t>						                                            	PD = Progressive Disease</a:t>
            </a:r>
          </a:p>
        </p:txBody>
      </p:sp>
      <p:graphicFrame>
        <p:nvGraphicFramePr>
          <p:cNvPr id="5" name="Table 4"/>
          <p:cNvGraphicFramePr>
            <a:graphicFrameLocks noGrp="1"/>
          </p:cNvGraphicFramePr>
          <p:nvPr>
            <p:extLst>
              <p:ext uri="{D42A27DB-BD31-4B8C-83A1-F6EECF244321}">
                <p14:modId xmlns:p14="http://schemas.microsoft.com/office/powerpoint/2010/main" val="2752519871"/>
              </p:ext>
            </p:extLst>
          </p:nvPr>
        </p:nvGraphicFramePr>
        <p:xfrm>
          <a:off x="6224010" y="858035"/>
          <a:ext cx="2709862" cy="2560640"/>
        </p:xfrm>
        <a:graphic>
          <a:graphicData uri="http://schemas.openxmlformats.org/drawingml/2006/table">
            <a:tbl>
              <a:tblPr firstRow="1" bandRow="1">
                <a:tableStyleId>{5940675A-B579-460E-94D1-54222C63F5DA}</a:tableStyleId>
              </a:tblPr>
              <a:tblGrid>
                <a:gridCol w="1817590">
                  <a:extLst>
                    <a:ext uri="{9D8B030D-6E8A-4147-A177-3AD203B41FA5}">
                      <a16:colId xmlns:a16="http://schemas.microsoft.com/office/drawing/2014/main" val="20000"/>
                    </a:ext>
                  </a:extLst>
                </a:gridCol>
                <a:gridCol w="892272">
                  <a:extLst>
                    <a:ext uri="{9D8B030D-6E8A-4147-A177-3AD203B41FA5}">
                      <a16:colId xmlns:a16="http://schemas.microsoft.com/office/drawing/2014/main" val="20001"/>
                    </a:ext>
                  </a:extLst>
                </a:gridCol>
              </a:tblGrid>
              <a:tr h="640160">
                <a:tc gridSpan="2">
                  <a:txBody>
                    <a:bodyPr/>
                    <a:lstStyle/>
                    <a:p>
                      <a:pPr algn="ctr"/>
                      <a:r>
                        <a:rPr lang="en-US" sz="1800" b="1" dirty="0">
                          <a:solidFill>
                            <a:schemeClr val="tx1"/>
                          </a:solidFill>
                        </a:rPr>
                        <a:t>Reduction to</a:t>
                      </a:r>
                    </a:p>
                    <a:p>
                      <a:pPr algn="ctr"/>
                      <a:r>
                        <a:rPr lang="en-US" sz="1800" b="1" dirty="0">
                          <a:solidFill>
                            <a:schemeClr val="tx1"/>
                          </a:solidFill>
                        </a:rPr>
                        <a:t>Single Values:</a:t>
                      </a:r>
                    </a:p>
                  </a:txBody>
                  <a:tcPr marL="91430" marR="91430" marT="45721" marB="45721" anchor="ctr"/>
                </a:tc>
                <a:tc hMerge="1">
                  <a:txBody>
                    <a:bodyPr/>
                    <a:lstStyle/>
                    <a:p>
                      <a:endParaRPr lang="en-US" dirty="0"/>
                    </a:p>
                  </a:txBody>
                  <a:tcPr/>
                </a:tc>
                <a:extLst>
                  <a:ext uri="{0D108BD9-81ED-4DB2-BD59-A6C34878D82A}">
                    <a16:rowId xmlns:a16="http://schemas.microsoft.com/office/drawing/2014/main" val="10000"/>
                  </a:ext>
                </a:extLst>
              </a:tr>
              <a:tr h="640160">
                <a:tc>
                  <a:txBody>
                    <a:bodyPr/>
                    <a:lstStyle/>
                    <a:p>
                      <a:r>
                        <a:rPr lang="en-US" sz="1800" dirty="0"/>
                        <a:t>Time</a:t>
                      </a:r>
                      <a:r>
                        <a:rPr lang="en-US" sz="1800" baseline="0" dirty="0"/>
                        <a:t> to Progression</a:t>
                      </a:r>
                      <a:endParaRPr lang="en-US" sz="1800" dirty="0"/>
                    </a:p>
                  </a:txBody>
                  <a:tcPr marL="91430" marR="91430" marT="45721" marB="45721" anchor="ctr"/>
                </a:tc>
                <a:tc>
                  <a:txBody>
                    <a:bodyPr/>
                    <a:lstStyle/>
                    <a:p>
                      <a:pPr algn="ctr"/>
                      <a:r>
                        <a:rPr lang="en-US" sz="1800" dirty="0"/>
                        <a:t>10 mo.</a:t>
                      </a:r>
                    </a:p>
                  </a:txBody>
                  <a:tcPr marL="91430" marR="91430" marT="45721" marB="45721" anchor="ctr"/>
                </a:tc>
                <a:extLst>
                  <a:ext uri="{0D108BD9-81ED-4DB2-BD59-A6C34878D82A}">
                    <a16:rowId xmlns:a16="http://schemas.microsoft.com/office/drawing/2014/main" val="10001"/>
                  </a:ext>
                </a:extLst>
              </a:tr>
              <a:tr h="640160">
                <a:tc>
                  <a:txBody>
                    <a:bodyPr/>
                    <a:lstStyle/>
                    <a:p>
                      <a:r>
                        <a:rPr lang="en-US" sz="1800" dirty="0"/>
                        <a:t>Best Overall Response</a:t>
                      </a:r>
                    </a:p>
                  </a:txBody>
                  <a:tcPr marL="91430" marR="91430" marT="45721" marB="45721" anchor="ctr"/>
                </a:tc>
                <a:tc>
                  <a:txBody>
                    <a:bodyPr/>
                    <a:lstStyle/>
                    <a:p>
                      <a:pPr algn="ctr"/>
                      <a:r>
                        <a:rPr lang="en-US" sz="1800" dirty="0"/>
                        <a:t>PR</a:t>
                      </a:r>
                    </a:p>
                  </a:txBody>
                  <a:tcPr marL="91430" marR="91430" marT="45721" marB="45721" anchor="ctr"/>
                </a:tc>
                <a:extLst>
                  <a:ext uri="{0D108BD9-81ED-4DB2-BD59-A6C34878D82A}">
                    <a16:rowId xmlns:a16="http://schemas.microsoft.com/office/drawing/2014/main" val="10002"/>
                  </a:ext>
                </a:extLst>
              </a:tr>
              <a:tr h="640160">
                <a:tc>
                  <a:txBody>
                    <a:bodyPr/>
                    <a:lstStyle/>
                    <a:p>
                      <a:r>
                        <a:rPr lang="en-US" sz="1800" dirty="0"/>
                        <a:t>Best </a:t>
                      </a:r>
                      <a:r>
                        <a:rPr lang="en-US" sz="1800" baseline="0" dirty="0"/>
                        <a:t>Percent </a:t>
                      </a:r>
                      <a:r>
                        <a:rPr lang="en-US" sz="1800" dirty="0"/>
                        <a:t>Change in SLD</a:t>
                      </a:r>
                    </a:p>
                  </a:txBody>
                  <a:tcPr marL="91430" marR="91430" marT="45721" marB="45721" anchor="ctr"/>
                </a:tc>
                <a:tc>
                  <a:txBody>
                    <a:bodyPr/>
                    <a:lstStyle/>
                    <a:p>
                      <a:pPr algn="ctr"/>
                      <a:r>
                        <a:rPr lang="en-US" sz="1800" dirty="0"/>
                        <a:t>55%</a:t>
                      </a:r>
                    </a:p>
                  </a:txBody>
                  <a:tcPr marL="91430" marR="91430" marT="45721" marB="45721" anchor="ctr"/>
                </a:tc>
                <a:extLst>
                  <a:ext uri="{0D108BD9-81ED-4DB2-BD59-A6C34878D82A}">
                    <a16:rowId xmlns:a16="http://schemas.microsoft.com/office/drawing/2014/main" val="10003"/>
                  </a:ext>
                </a:extLst>
              </a:tr>
            </a:tbl>
          </a:graphicData>
        </a:graphic>
      </p:graphicFrame>
      <p:sp>
        <p:nvSpPr>
          <p:cNvPr id="6" name="Right Arrow 37"/>
          <p:cNvSpPr/>
          <p:nvPr/>
        </p:nvSpPr>
        <p:spPr>
          <a:xfrm>
            <a:off x="5545353" y="1699568"/>
            <a:ext cx="541338" cy="877573"/>
          </a:xfrm>
          <a:prstGeom prst="rightArrow">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766864459"/>
              </p:ext>
            </p:extLst>
          </p:nvPr>
        </p:nvGraphicFramePr>
        <p:xfrm>
          <a:off x="155360" y="835673"/>
          <a:ext cx="5252674" cy="3074644"/>
        </p:xfrm>
        <a:graphic>
          <a:graphicData uri="http://schemas.openxmlformats.org/drawingml/2006/table">
            <a:tbl>
              <a:tblPr firstRow="1" bandRow="1">
                <a:tableStyleId>{5940675A-B579-460E-94D1-54222C63F5DA}</a:tableStyleId>
              </a:tblPr>
              <a:tblGrid>
                <a:gridCol w="2148309">
                  <a:extLst>
                    <a:ext uri="{9D8B030D-6E8A-4147-A177-3AD203B41FA5}">
                      <a16:colId xmlns:a16="http://schemas.microsoft.com/office/drawing/2014/main" val="20000"/>
                    </a:ext>
                  </a:extLst>
                </a:gridCol>
                <a:gridCol w="724616">
                  <a:extLst>
                    <a:ext uri="{9D8B030D-6E8A-4147-A177-3AD203B41FA5}">
                      <a16:colId xmlns:a16="http://schemas.microsoft.com/office/drawing/2014/main" val="20001"/>
                    </a:ext>
                  </a:extLst>
                </a:gridCol>
                <a:gridCol w="681347">
                  <a:extLst>
                    <a:ext uri="{9D8B030D-6E8A-4147-A177-3AD203B41FA5}">
                      <a16:colId xmlns:a16="http://schemas.microsoft.com/office/drawing/2014/main" val="20002"/>
                    </a:ext>
                  </a:extLst>
                </a:gridCol>
                <a:gridCol w="528642">
                  <a:extLst>
                    <a:ext uri="{9D8B030D-6E8A-4147-A177-3AD203B41FA5}">
                      <a16:colId xmlns:a16="http://schemas.microsoft.com/office/drawing/2014/main" val="20003"/>
                    </a:ext>
                  </a:extLst>
                </a:gridCol>
                <a:gridCol w="562385">
                  <a:extLst>
                    <a:ext uri="{9D8B030D-6E8A-4147-A177-3AD203B41FA5}">
                      <a16:colId xmlns:a16="http://schemas.microsoft.com/office/drawing/2014/main" val="20004"/>
                    </a:ext>
                  </a:extLst>
                </a:gridCol>
                <a:gridCol w="607375">
                  <a:extLst>
                    <a:ext uri="{9D8B030D-6E8A-4147-A177-3AD203B41FA5}">
                      <a16:colId xmlns:a16="http://schemas.microsoft.com/office/drawing/2014/main" val="20005"/>
                    </a:ext>
                  </a:extLst>
                </a:gridCol>
              </a:tblGrid>
              <a:tr h="597505">
                <a:tc gridSpan="6">
                  <a:txBody>
                    <a:bodyPr/>
                    <a:lstStyle/>
                    <a:p>
                      <a:pPr algn="ctr"/>
                      <a:r>
                        <a:rPr lang="en-US" sz="1800" b="1" dirty="0"/>
                        <a:t>RECIST</a:t>
                      </a:r>
                      <a:r>
                        <a:rPr lang="en-US" sz="1800" b="1" baseline="30000" dirty="0"/>
                        <a:t>(1)</a:t>
                      </a:r>
                      <a:r>
                        <a:rPr lang="en-US" sz="1800" b="1" dirty="0"/>
                        <a:t> data</a:t>
                      </a:r>
                      <a:r>
                        <a:rPr lang="en-US" sz="1800" b="1" baseline="0" dirty="0"/>
                        <a:t> </a:t>
                      </a:r>
                      <a:endParaRPr lang="en-US" sz="1800" b="1" dirty="0"/>
                    </a:p>
                  </a:txBody>
                  <a:tcPr marL="91444" marR="91444" marT="45717" marB="45717" anchor="ctr">
                    <a:lnR w="12700" cap="flat" cmpd="sng" algn="ctr">
                      <a:solidFill>
                        <a:schemeClr val="tx1"/>
                      </a:solidFill>
                      <a:prstDash val="solid"/>
                      <a:round/>
                      <a:headEnd type="none" w="med" len="med"/>
                      <a:tailEnd type="none" w="med" len="med"/>
                    </a:lnR>
                  </a:tcPr>
                </a:tc>
                <a:tc hMerge="1">
                  <a:txBody>
                    <a:bodyPr/>
                    <a:lstStyle/>
                    <a:p>
                      <a:pPr algn="ctr"/>
                      <a:endParaRPr lang="en-US" sz="1800" dirty="0"/>
                    </a:p>
                  </a:txBody>
                  <a:tcPr marL="91444" marR="91444"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800" dirty="0"/>
                    </a:p>
                  </a:txBody>
                  <a:tcPr marL="91444" marR="91444" marT="45718" marB="45718"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800" dirty="0"/>
                    </a:p>
                  </a:txBody>
                  <a:tcPr marL="91444" marR="91444" marT="45718" marB="45718"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800" dirty="0"/>
                    </a:p>
                  </a:txBody>
                  <a:tcPr marL="91444" marR="91444" marT="45718" marB="45718"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800" dirty="0"/>
                    </a:p>
                  </a:txBody>
                  <a:tcPr marL="91444" marR="91444" marT="45718" marB="45718"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23942">
                <a:tc>
                  <a:txBody>
                    <a:bodyPr/>
                    <a:lstStyle/>
                    <a:p>
                      <a:r>
                        <a:rPr lang="en-US" sz="1800" dirty="0"/>
                        <a:t>Time (months)  </a:t>
                      </a:r>
                    </a:p>
                  </a:txBody>
                  <a:tcPr marL="91444" marR="91444" marT="45717" marB="45717"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800" dirty="0"/>
                        <a:t>0    </a:t>
                      </a:r>
                      <a:r>
                        <a:rPr lang="en-US" sz="1800" baseline="0" dirty="0"/>
                        <a:t>   </a:t>
                      </a:r>
                      <a:endParaRPr lang="en-US" sz="1800" dirty="0"/>
                    </a:p>
                  </a:txBody>
                  <a:tcPr marL="91444" marR="91444"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2</a:t>
                      </a:r>
                    </a:p>
                  </a:txBody>
                  <a:tcPr marL="91444" marR="91444" marT="45717" marB="45717"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5</a:t>
                      </a:r>
                    </a:p>
                  </a:txBody>
                  <a:tcPr marL="91444" marR="91444" marT="45717" marB="45717"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7</a:t>
                      </a:r>
                    </a:p>
                  </a:txBody>
                  <a:tcPr marL="91444" marR="91444" marT="45717" marB="45717"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10</a:t>
                      </a:r>
                    </a:p>
                  </a:txBody>
                  <a:tcPr marL="91444" marR="91444" marT="45717" marB="45717"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29076">
                <a:tc>
                  <a:txBody>
                    <a:bodyPr/>
                    <a:lstStyle/>
                    <a:p>
                      <a:r>
                        <a:rPr lang="en-US" sz="1800" dirty="0"/>
                        <a:t>Target</a:t>
                      </a:r>
                      <a:r>
                        <a:rPr lang="en-US" sz="1800" baseline="0" dirty="0"/>
                        <a:t> Lesion SLD</a:t>
                      </a:r>
                      <a:r>
                        <a:rPr lang="en-US" sz="1800" baseline="30000" dirty="0"/>
                        <a:t>(2)</a:t>
                      </a:r>
                      <a:r>
                        <a:rPr lang="en-US" sz="1800" baseline="0" dirty="0"/>
                        <a:t> (cm)</a:t>
                      </a:r>
                      <a:endParaRPr lang="en-US" sz="1800" dirty="0"/>
                    </a:p>
                  </a:txBody>
                  <a:tcPr marL="91444" marR="91444" marT="45717" marB="45717"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US" sz="1800" dirty="0"/>
                    </a:p>
                  </a:txBody>
                  <a:tcPr marL="91444" marR="91444"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p>
                  </a:txBody>
                  <a:tcPr marL="91444" marR="91444" marT="45717" marB="45717"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p>
                  </a:txBody>
                  <a:tcPr marL="91444" marR="91444" marT="45717" marB="45717"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p>
                  </a:txBody>
                  <a:tcPr marL="91444" marR="91444" marT="45717" marB="45717"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p>
                  </a:txBody>
                  <a:tcPr marL="91444" marR="91444" marT="45717" marB="45717"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02138">
                <a:tc gridSpan="2">
                  <a:txBody>
                    <a:bodyPr/>
                    <a:lstStyle/>
                    <a:p>
                      <a:r>
                        <a:rPr lang="en-US" sz="1800" dirty="0"/>
                        <a:t>Nontarget</a:t>
                      </a:r>
                      <a:r>
                        <a:rPr lang="en-US" sz="1800" baseline="0" dirty="0"/>
                        <a:t> </a:t>
                      </a:r>
                      <a:r>
                        <a:rPr lang="en-US" sz="1800" dirty="0"/>
                        <a:t>Lesion</a:t>
                      </a:r>
                    </a:p>
                  </a:txBody>
                  <a:tcPr marL="91444" marR="91444" marT="45717" marB="45717" anchor="ctr"/>
                </a:tc>
                <a:tc hMerge="1">
                  <a:txBody>
                    <a:bodyPr/>
                    <a:lstStyle/>
                    <a:p>
                      <a:pPr algn="ctr"/>
                      <a:endParaRPr lang="en-US" sz="1800" dirty="0"/>
                    </a:p>
                  </a:txBody>
                  <a:tcPr marL="91444" marR="91444" marT="45718" marB="45718" anchor="ctr">
                    <a:lnT w="12700" cap="flat" cmpd="sng" algn="ctr">
                      <a:solidFill>
                        <a:schemeClr val="tx1"/>
                      </a:solidFill>
                      <a:prstDash val="solid"/>
                      <a:round/>
                      <a:headEnd type="none" w="med" len="med"/>
                      <a:tailEnd type="none" w="med" len="med"/>
                    </a:lnT>
                  </a:tcPr>
                </a:tc>
                <a:tc>
                  <a:txBody>
                    <a:bodyPr/>
                    <a:lstStyle/>
                    <a:p>
                      <a:pPr algn="ctr"/>
                      <a:r>
                        <a:rPr lang="en-US" sz="1800" dirty="0"/>
                        <a:t>SD</a:t>
                      </a:r>
                    </a:p>
                  </a:txBody>
                  <a:tcPr marL="91444" marR="91444" marT="45717" marB="45717" anchor="ctr">
                    <a:lnT w="12700" cap="flat" cmpd="sng" algn="ctr">
                      <a:solidFill>
                        <a:schemeClr val="tx1"/>
                      </a:solidFill>
                      <a:prstDash val="solid"/>
                      <a:round/>
                      <a:headEnd type="none" w="med" len="med"/>
                      <a:tailEnd type="none" w="med" len="med"/>
                    </a:lnT>
                  </a:tcPr>
                </a:tc>
                <a:tc>
                  <a:txBody>
                    <a:bodyPr/>
                    <a:lstStyle/>
                    <a:p>
                      <a:pPr algn="ctr"/>
                      <a:r>
                        <a:rPr lang="en-US" sz="1800" dirty="0"/>
                        <a:t>SD</a:t>
                      </a:r>
                    </a:p>
                  </a:txBody>
                  <a:tcPr marL="91444" marR="91444" marT="45717" marB="45717" anchor="ctr">
                    <a:lnT w="12700" cap="flat" cmpd="sng" algn="ctr">
                      <a:solidFill>
                        <a:schemeClr val="tx1"/>
                      </a:solidFill>
                      <a:prstDash val="solid"/>
                      <a:round/>
                      <a:headEnd type="none" w="med" len="med"/>
                      <a:tailEnd type="none" w="med" len="med"/>
                    </a:lnT>
                  </a:tcPr>
                </a:tc>
                <a:tc>
                  <a:txBody>
                    <a:bodyPr/>
                    <a:lstStyle/>
                    <a:p>
                      <a:pPr algn="ctr"/>
                      <a:r>
                        <a:rPr lang="en-US" sz="1800" dirty="0"/>
                        <a:t>SD</a:t>
                      </a:r>
                    </a:p>
                  </a:txBody>
                  <a:tcPr marL="91444" marR="91444" marT="45717" marB="45717" anchor="ctr">
                    <a:lnT w="12700" cap="flat" cmpd="sng" algn="ctr">
                      <a:solidFill>
                        <a:schemeClr val="tx1"/>
                      </a:solidFill>
                      <a:prstDash val="solid"/>
                      <a:round/>
                      <a:headEnd type="none" w="med" len="med"/>
                      <a:tailEnd type="none" w="med" len="med"/>
                    </a:lnT>
                  </a:tcPr>
                </a:tc>
                <a:tc>
                  <a:txBody>
                    <a:bodyPr/>
                    <a:lstStyle/>
                    <a:p>
                      <a:pPr algn="ctr"/>
                      <a:r>
                        <a:rPr lang="en-US" sz="1800" dirty="0"/>
                        <a:t>SD</a:t>
                      </a:r>
                    </a:p>
                  </a:txBody>
                  <a:tcPr marL="91444" marR="91444" marT="45717" marB="45717"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419845">
                <a:tc gridSpan="2">
                  <a:txBody>
                    <a:bodyPr/>
                    <a:lstStyle/>
                    <a:p>
                      <a:r>
                        <a:rPr lang="en-US" sz="1800" dirty="0"/>
                        <a:t>New Lesion</a:t>
                      </a:r>
                    </a:p>
                  </a:txBody>
                  <a:tcPr marL="91444" marR="91444" marT="45717" marB="45717" anchor="ctr"/>
                </a:tc>
                <a:tc hMerge="1">
                  <a:txBody>
                    <a:bodyPr/>
                    <a:lstStyle/>
                    <a:p>
                      <a:pPr algn="ctr"/>
                      <a:endParaRPr lang="en-US" sz="1800" dirty="0"/>
                    </a:p>
                  </a:txBody>
                  <a:tcPr marL="91444" marR="91444" marT="45718" marB="45718" anchor="ctr"/>
                </a:tc>
                <a:tc>
                  <a:txBody>
                    <a:bodyPr/>
                    <a:lstStyle/>
                    <a:p>
                      <a:pPr algn="ctr"/>
                      <a:r>
                        <a:rPr lang="en-US" sz="1800" dirty="0"/>
                        <a:t>No</a:t>
                      </a:r>
                    </a:p>
                  </a:txBody>
                  <a:tcPr marL="91444" marR="91444" marT="45717" marB="45717" anchor="ctr"/>
                </a:tc>
                <a:tc>
                  <a:txBody>
                    <a:bodyPr/>
                    <a:lstStyle/>
                    <a:p>
                      <a:pPr algn="ctr"/>
                      <a:r>
                        <a:rPr lang="en-US" sz="1800" dirty="0"/>
                        <a:t>No</a:t>
                      </a:r>
                    </a:p>
                  </a:txBody>
                  <a:tcPr marL="91444" marR="91444" marT="45717" marB="45717" anchor="ctr"/>
                </a:tc>
                <a:tc>
                  <a:txBody>
                    <a:bodyPr/>
                    <a:lstStyle/>
                    <a:p>
                      <a:pPr algn="ctr"/>
                      <a:r>
                        <a:rPr lang="en-US" sz="1800" dirty="0"/>
                        <a:t>No</a:t>
                      </a:r>
                    </a:p>
                  </a:txBody>
                  <a:tcPr marL="91444" marR="91444" marT="45717" marB="45717" anchor="ctr"/>
                </a:tc>
                <a:tc>
                  <a:txBody>
                    <a:bodyPr/>
                    <a:lstStyle/>
                    <a:p>
                      <a:pPr algn="ctr"/>
                      <a:r>
                        <a:rPr lang="en-US" sz="1800" b="1" dirty="0">
                          <a:solidFill>
                            <a:srgbClr val="FF0000"/>
                          </a:solidFill>
                        </a:rPr>
                        <a:t>Yes</a:t>
                      </a:r>
                    </a:p>
                  </a:txBody>
                  <a:tcPr marL="91444" marR="91444" marT="45717" marB="45717" anchor="ctr"/>
                </a:tc>
                <a:extLst>
                  <a:ext uri="{0D108BD9-81ED-4DB2-BD59-A6C34878D82A}">
                    <a16:rowId xmlns:a16="http://schemas.microsoft.com/office/drawing/2014/main" val="10004"/>
                  </a:ext>
                </a:extLst>
              </a:tr>
              <a:tr h="402138">
                <a:tc gridSpan="2">
                  <a:txBody>
                    <a:bodyPr/>
                    <a:lstStyle/>
                    <a:p>
                      <a:r>
                        <a:rPr lang="en-US" sz="1800" dirty="0"/>
                        <a:t>Response</a:t>
                      </a:r>
                    </a:p>
                  </a:txBody>
                  <a:tcPr marL="91444" marR="91444" marT="45717" marB="45717" anchor="ctr"/>
                </a:tc>
                <a:tc hMerge="1">
                  <a:txBody>
                    <a:bodyPr/>
                    <a:lstStyle/>
                    <a:p>
                      <a:pPr algn="ctr"/>
                      <a:endParaRPr lang="en-US" sz="1800" dirty="0"/>
                    </a:p>
                  </a:txBody>
                  <a:tcPr marL="91444" marR="91444" marT="45718" marB="45718" anchor="ctr"/>
                </a:tc>
                <a:tc>
                  <a:txBody>
                    <a:bodyPr/>
                    <a:lstStyle/>
                    <a:p>
                      <a:pPr algn="ctr"/>
                      <a:r>
                        <a:rPr lang="en-US" sz="1800" dirty="0"/>
                        <a:t>PR</a:t>
                      </a:r>
                    </a:p>
                  </a:txBody>
                  <a:tcPr marL="91444" marR="91444" marT="45717" marB="45717" anchor="ctr"/>
                </a:tc>
                <a:tc>
                  <a:txBody>
                    <a:bodyPr/>
                    <a:lstStyle/>
                    <a:p>
                      <a:pPr algn="ctr"/>
                      <a:r>
                        <a:rPr lang="en-US" sz="1800" dirty="0"/>
                        <a:t>PR</a:t>
                      </a:r>
                    </a:p>
                  </a:txBody>
                  <a:tcPr marL="91444" marR="91444" marT="45717" marB="45717" anchor="ctr"/>
                </a:tc>
                <a:tc>
                  <a:txBody>
                    <a:bodyPr/>
                    <a:lstStyle/>
                    <a:p>
                      <a:pPr algn="ctr"/>
                      <a:r>
                        <a:rPr lang="en-US" sz="1800" dirty="0"/>
                        <a:t>PR</a:t>
                      </a:r>
                    </a:p>
                  </a:txBody>
                  <a:tcPr marL="91444" marR="91444" marT="45717" marB="45717" anchor="ctr"/>
                </a:tc>
                <a:tc>
                  <a:txBody>
                    <a:bodyPr/>
                    <a:lstStyle/>
                    <a:p>
                      <a:pPr algn="ctr"/>
                      <a:r>
                        <a:rPr lang="en-US" sz="1800" b="1" dirty="0">
                          <a:solidFill>
                            <a:srgbClr val="FF0000"/>
                          </a:solidFill>
                        </a:rPr>
                        <a:t>PD</a:t>
                      </a:r>
                    </a:p>
                  </a:txBody>
                  <a:tcPr marL="91444" marR="91444" marT="45717" marB="45717" anchor="ctr"/>
                </a:tc>
                <a:extLst>
                  <a:ext uri="{0D108BD9-81ED-4DB2-BD59-A6C34878D82A}">
                    <a16:rowId xmlns:a16="http://schemas.microsoft.com/office/drawing/2014/main" val="10005"/>
                  </a:ext>
                </a:extLst>
              </a:tr>
            </a:tbl>
          </a:graphicData>
        </a:graphic>
      </p:graphicFrame>
      <p:sp>
        <p:nvSpPr>
          <p:cNvPr id="8" name="TextBox 20"/>
          <p:cNvSpPr txBox="1">
            <a:spLocks noChangeArrowheads="1"/>
          </p:cNvSpPr>
          <p:nvPr/>
        </p:nvSpPr>
        <p:spPr bwMode="auto">
          <a:xfrm>
            <a:off x="2285437" y="1888061"/>
            <a:ext cx="5730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a:solidFill>
                  <a:srgbClr val="000000"/>
                </a:solidFill>
              </a:rPr>
              <a:t>6 cm</a:t>
            </a:r>
          </a:p>
          <a:p>
            <a:pPr algn="r" eaLnBrk="1" hangingPunct="1"/>
            <a:r>
              <a:rPr lang="en-US" sz="1400">
                <a:solidFill>
                  <a:srgbClr val="000000"/>
                </a:solidFill>
              </a:rPr>
              <a:t>4 cm</a:t>
            </a:r>
          </a:p>
          <a:p>
            <a:pPr algn="r" eaLnBrk="1" hangingPunct="1"/>
            <a:r>
              <a:rPr lang="en-US" sz="1400">
                <a:solidFill>
                  <a:srgbClr val="000000"/>
                </a:solidFill>
              </a:rPr>
              <a:t>2 cm</a:t>
            </a:r>
          </a:p>
        </p:txBody>
      </p:sp>
      <p:sp>
        <p:nvSpPr>
          <p:cNvPr id="9" name="Rectangle 111"/>
          <p:cNvSpPr>
            <a:spLocks noChangeArrowheads="1"/>
          </p:cNvSpPr>
          <p:nvPr/>
        </p:nvSpPr>
        <p:spPr bwMode="auto">
          <a:xfrm>
            <a:off x="5303275" y="1084334"/>
            <a:ext cx="39687"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charset="0"/>
              </a:rPr>
              <a:t> </a:t>
            </a:r>
            <a:endParaRPr lang="en-US">
              <a:solidFill>
                <a:srgbClr val="000000"/>
              </a:solidFill>
            </a:endParaRPr>
          </a:p>
        </p:txBody>
      </p:sp>
      <p:grpSp>
        <p:nvGrpSpPr>
          <p:cNvPr id="10" name="Group 9"/>
          <p:cNvGrpSpPr>
            <a:grpSpLocks/>
          </p:cNvGrpSpPr>
          <p:nvPr/>
        </p:nvGrpSpPr>
        <p:grpSpPr bwMode="auto">
          <a:xfrm>
            <a:off x="3100886" y="1949280"/>
            <a:ext cx="2262187" cy="592138"/>
            <a:chOff x="2935288" y="3190875"/>
            <a:chExt cx="2262187" cy="592138"/>
          </a:xfrm>
        </p:grpSpPr>
        <p:sp>
          <p:nvSpPr>
            <p:cNvPr id="11" name="Freeform 99"/>
            <p:cNvSpPr>
              <a:spLocks/>
            </p:cNvSpPr>
            <p:nvPr/>
          </p:nvSpPr>
          <p:spPr bwMode="auto">
            <a:xfrm>
              <a:off x="2960688" y="3217863"/>
              <a:ext cx="2222500" cy="527050"/>
            </a:xfrm>
            <a:custGeom>
              <a:avLst/>
              <a:gdLst>
                <a:gd name="T0" fmla="*/ 0 w 1400"/>
                <a:gd name="T1" fmla="*/ 0 h 332"/>
                <a:gd name="T2" fmla="*/ 2147483647 w 1400"/>
                <a:gd name="T3" fmla="*/ 2147483647 h 332"/>
                <a:gd name="T4" fmla="*/ 2147483647 w 1400"/>
                <a:gd name="T5" fmla="*/ 2147483647 h 332"/>
                <a:gd name="T6" fmla="*/ 2147483647 w 1400"/>
                <a:gd name="T7" fmla="*/ 2147483647 h 332"/>
                <a:gd name="T8" fmla="*/ 2147483647 w 1400"/>
                <a:gd name="T9" fmla="*/ 2147483647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0" h="332">
                  <a:moveTo>
                    <a:pt x="0" y="0"/>
                  </a:moveTo>
                  <a:lnTo>
                    <a:pt x="290" y="279"/>
                  </a:lnTo>
                  <a:lnTo>
                    <a:pt x="650" y="294"/>
                  </a:lnTo>
                  <a:lnTo>
                    <a:pt x="928" y="332"/>
                  </a:lnTo>
                  <a:lnTo>
                    <a:pt x="1400" y="202"/>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2" name="Oval 11"/>
            <p:cNvSpPr/>
            <p:nvPr/>
          </p:nvSpPr>
          <p:spPr>
            <a:xfrm>
              <a:off x="2935288" y="3190875"/>
              <a:ext cx="76200" cy="7778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Oval 12"/>
            <p:cNvSpPr/>
            <p:nvPr/>
          </p:nvSpPr>
          <p:spPr>
            <a:xfrm>
              <a:off x="3389313" y="3609975"/>
              <a:ext cx="76200" cy="7778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Oval 13"/>
            <p:cNvSpPr/>
            <p:nvPr/>
          </p:nvSpPr>
          <p:spPr>
            <a:xfrm>
              <a:off x="3959225" y="3649663"/>
              <a:ext cx="76200" cy="76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Oval 14"/>
            <p:cNvSpPr/>
            <p:nvPr/>
          </p:nvSpPr>
          <p:spPr>
            <a:xfrm>
              <a:off x="4397375" y="3706813"/>
              <a:ext cx="76200" cy="76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 name="Oval 15"/>
            <p:cNvSpPr/>
            <p:nvPr/>
          </p:nvSpPr>
          <p:spPr>
            <a:xfrm>
              <a:off x="5121275" y="3495675"/>
              <a:ext cx="76200" cy="7778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17" name="AutoShape 56"/>
          <p:cNvSpPr>
            <a:spLocks noChangeAspect="1" noChangeArrowheads="1"/>
          </p:cNvSpPr>
          <p:nvPr/>
        </p:nvSpPr>
        <p:spPr bwMode="auto">
          <a:xfrm>
            <a:off x="4277473" y="1779733"/>
            <a:ext cx="226536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pic>
        <p:nvPicPr>
          <p:cNvPr id="18" name="Picture 17"/>
          <p:cNvPicPr>
            <a:picLocks noChangeAspect="1"/>
          </p:cNvPicPr>
          <p:nvPr/>
        </p:nvPicPr>
        <p:blipFill rotWithShape="1">
          <a:blip r:embed="rId2"/>
          <a:srcRect r="79809"/>
          <a:stretch/>
        </p:blipFill>
        <p:spPr>
          <a:xfrm>
            <a:off x="7772423" y="4547421"/>
            <a:ext cx="652712" cy="462915"/>
          </a:xfrm>
          <a:prstGeom prst="rect">
            <a:avLst/>
          </a:prstGeom>
        </p:spPr>
      </p:pic>
      <p:sp>
        <p:nvSpPr>
          <p:cNvPr id="19" name="TextBox 18"/>
          <p:cNvSpPr txBox="1"/>
          <p:nvPr/>
        </p:nvSpPr>
        <p:spPr>
          <a:xfrm>
            <a:off x="5115690" y="4884293"/>
            <a:ext cx="2698175" cy="261610"/>
          </a:xfrm>
          <a:prstGeom prst="rect">
            <a:avLst/>
          </a:prstGeom>
          <a:noFill/>
        </p:spPr>
        <p:txBody>
          <a:bodyPr wrap="none" rtlCol="0">
            <a:spAutoFit/>
          </a:bodyPr>
          <a:lstStyle/>
          <a:p>
            <a:r>
              <a:rPr lang="en-US" sz="1100" i="1" dirty="0">
                <a:solidFill>
                  <a:srgbClr val="0000FF"/>
                </a:solidFill>
              </a:rPr>
              <a:t>Slide courtesy: adapted from Andy Stein</a:t>
            </a:r>
          </a:p>
        </p:txBody>
      </p:sp>
    </p:spTree>
    <p:extLst>
      <p:ext uri="{BB962C8B-B14F-4D97-AF65-F5344CB8AC3E}">
        <p14:creationId xmlns:p14="http://schemas.microsoft.com/office/powerpoint/2010/main" val="93809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21839" y="1446324"/>
            <a:ext cx="2365852" cy="1563054"/>
            <a:chOff x="404767" y="1926707"/>
            <a:chExt cx="2133655" cy="1283074"/>
          </a:xfrm>
        </p:grpSpPr>
        <p:graphicFrame>
          <p:nvGraphicFramePr>
            <p:cNvPr id="29" name="Object 3"/>
            <p:cNvGraphicFramePr>
              <a:graphicFrameLocks noChangeAspect="1"/>
            </p:cNvGraphicFramePr>
            <p:nvPr>
              <p:extLst>
                <p:ext uri="{D42A27DB-BD31-4B8C-83A1-F6EECF244321}">
                  <p14:modId xmlns:p14="http://schemas.microsoft.com/office/powerpoint/2010/main" val="428370444"/>
                </p:ext>
              </p:extLst>
            </p:nvPr>
          </p:nvGraphicFramePr>
          <p:xfrm>
            <a:off x="428240" y="1926707"/>
            <a:ext cx="2110182" cy="1258297"/>
          </p:xfrm>
          <a:graphic>
            <a:graphicData uri="http://schemas.openxmlformats.org/presentationml/2006/ole">
              <mc:AlternateContent xmlns:mc="http://schemas.openxmlformats.org/markup-compatibility/2006">
                <mc:Choice xmlns:v="urn:schemas-microsoft-com:vml" Requires="v">
                  <p:oleObj spid="_x0000_s3176" name="SPW 9.0 Graph" r:id="rId3" imgW="5503680" imgH="4086720" progId="">
                    <p:embed/>
                  </p:oleObj>
                </mc:Choice>
                <mc:Fallback>
                  <p:oleObj name="SPW 9.0 Graph" r:id="rId3" imgW="5503680" imgH="4086720" progId="">
                    <p:embed/>
                    <p:pic>
                      <p:nvPicPr>
                        <p:cNvPr id="18"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240" y="1926707"/>
                          <a:ext cx="2110182" cy="1258297"/>
                        </a:xfrm>
                        <a:prstGeom prst="rect">
                          <a:avLst/>
                        </a:prstGeom>
                        <a:noFill/>
                        <a:extLst/>
                      </p:spPr>
                    </p:pic>
                  </p:oleObj>
                </mc:Fallback>
              </mc:AlternateContent>
            </a:graphicData>
          </a:graphic>
        </p:graphicFrame>
        <p:sp>
          <p:nvSpPr>
            <p:cNvPr id="30" name="Rectangle 4"/>
            <p:cNvSpPr>
              <a:spLocks noChangeArrowheads="1"/>
            </p:cNvSpPr>
            <p:nvPr/>
          </p:nvSpPr>
          <p:spPr bwMode="auto">
            <a:xfrm rot="16200000">
              <a:off x="-40932" y="2373772"/>
              <a:ext cx="1014510"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r>
                <a:rPr lang="en-US" sz="800" dirty="0">
                  <a:solidFill>
                    <a:srgbClr val="000000"/>
                  </a:solidFill>
                </a:rPr>
                <a:t>Fractional tumor size</a:t>
              </a:r>
            </a:p>
          </p:txBody>
        </p:sp>
        <p:sp>
          <p:nvSpPr>
            <p:cNvPr id="31" name="Rectangle 4"/>
            <p:cNvSpPr>
              <a:spLocks noChangeArrowheads="1"/>
            </p:cNvSpPr>
            <p:nvPr/>
          </p:nvSpPr>
          <p:spPr bwMode="auto">
            <a:xfrm>
              <a:off x="992755" y="3086670"/>
              <a:ext cx="1204866" cy="123111"/>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r>
                <a:rPr lang="en-US" sz="800" dirty="0">
                  <a:solidFill>
                    <a:srgbClr val="000000"/>
                  </a:solidFill>
                </a:rPr>
                <a:t>Days after treatment start</a:t>
              </a:r>
            </a:p>
          </p:txBody>
        </p:sp>
      </p:grpSp>
      <p:sp>
        <p:nvSpPr>
          <p:cNvPr id="2" name="Slide Number Placeholder 1"/>
          <p:cNvSpPr>
            <a:spLocks noGrp="1"/>
          </p:cNvSpPr>
          <p:nvPr>
            <p:ph type="sldNum" sz="quarter" idx="4"/>
          </p:nvPr>
        </p:nvSpPr>
        <p:spPr/>
        <p:txBody>
          <a:bodyPr/>
          <a:lstStyle/>
          <a:p>
            <a:fld id="{3C4F54F3-C349-4609-AFEE-01462D5C7942}" type="slidenum">
              <a:rPr lang="en-GB" smtClean="0"/>
              <a:pPr/>
              <a:t>4</a:t>
            </a:fld>
            <a:endParaRPr lang="en-GB" dirty="0"/>
          </a:p>
        </p:txBody>
      </p:sp>
      <p:sp>
        <p:nvSpPr>
          <p:cNvPr id="3" name="Title 2"/>
          <p:cNvSpPr>
            <a:spLocks noGrp="1"/>
          </p:cNvSpPr>
          <p:nvPr>
            <p:ph type="title"/>
          </p:nvPr>
        </p:nvSpPr>
        <p:spPr/>
        <p:txBody>
          <a:bodyPr/>
          <a:lstStyle/>
          <a:p>
            <a:r>
              <a:rPr lang="en-US" dirty="0"/>
              <a:t>Continuous modeling of endpoints: Sequential approach</a:t>
            </a:r>
            <a:br>
              <a:rPr lang="en-US" dirty="0"/>
            </a:br>
            <a:r>
              <a:rPr lang="en-US" sz="1800" dirty="0"/>
              <a:t>Longitudinal model provides covariates to event model</a:t>
            </a:r>
            <a:endParaRPr lang="en-GB" sz="1800" dirty="0"/>
          </a:p>
        </p:txBody>
      </p:sp>
      <p:grpSp>
        <p:nvGrpSpPr>
          <p:cNvPr id="33" name="Group 32"/>
          <p:cNvGrpSpPr/>
          <p:nvPr/>
        </p:nvGrpSpPr>
        <p:grpSpPr>
          <a:xfrm>
            <a:off x="2694392" y="2018622"/>
            <a:ext cx="6086796" cy="1460017"/>
            <a:chOff x="2995845" y="2270267"/>
            <a:chExt cx="6086796" cy="1460017"/>
          </a:xfrm>
        </p:grpSpPr>
        <p:sp>
          <p:nvSpPr>
            <p:cNvPr id="4" name="Rectangle 3"/>
            <p:cNvSpPr>
              <a:spLocks noChangeAspect="1"/>
            </p:cNvSpPr>
            <p:nvPr/>
          </p:nvSpPr>
          <p:spPr>
            <a:xfrm>
              <a:off x="2995845" y="2270267"/>
              <a:ext cx="6086796" cy="1460017"/>
            </a:xfrm>
            <a:prstGeom prst="rect">
              <a:avLst/>
            </a:prstGeom>
            <a:solidFill>
              <a:srgbClr val="FEF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5" name="Rectangle 4"/>
            <p:cNvSpPr>
              <a:spLocks noChangeAspect="1"/>
            </p:cNvSpPr>
            <p:nvPr/>
          </p:nvSpPr>
          <p:spPr bwMode="auto">
            <a:xfrm>
              <a:off x="3174543" y="2387960"/>
              <a:ext cx="1296096" cy="93414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000000"/>
                  </a:solidFill>
                </a:rPr>
                <a:t>Survival</a:t>
              </a:r>
            </a:p>
            <a:p>
              <a:pPr algn="ctr">
                <a:defRPr/>
              </a:pPr>
              <a:r>
                <a:rPr lang="en-US" sz="1400" b="1" dirty="0">
                  <a:solidFill>
                    <a:srgbClr val="000000"/>
                  </a:solidFill>
                </a:rPr>
                <a:t>[Days]</a:t>
              </a:r>
            </a:p>
          </p:txBody>
        </p:sp>
        <p:sp>
          <p:nvSpPr>
            <p:cNvPr id="6" name="Rectangle 5"/>
            <p:cNvSpPr>
              <a:spLocks noChangeAspect="1"/>
            </p:cNvSpPr>
            <p:nvPr/>
          </p:nvSpPr>
          <p:spPr bwMode="auto">
            <a:xfrm>
              <a:off x="4830736" y="2387960"/>
              <a:ext cx="1179918" cy="94101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000000"/>
                  </a:solidFill>
                </a:rPr>
                <a:t>Tumor Size</a:t>
              </a:r>
            </a:p>
          </p:txBody>
        </p:sp>
        <p:sp>
          <p:nvSpPr>
            <p:cNvPr id="7" name="Rectangle 6"/>
            <p:cNvSpPr>
              <a:spLocks noChangeAspect="1"/>
            </p:cNvSpPr>
            <p:nvPr/>
          </p:nvSpPr>
          <p:spPr bwMode="auto">
            <a:xfrm>
              <a:off x="6313944" y="2393919"/>
              <a:ext cx="1039929" cy="94101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000000"/>
                  </a:solidFill>
                </a:rPr>
                <a:t>Treatment Arm</a:t>
              </a:r>
            </a:p>
          </p:txBody>
        </p:sp>
        <p:sp>
          <p:nvSpPr>
            <p:cNvPr id="8" name="Rectangle 7"/>
            <p:cNvSpPr>
              <a:spLocks noChangeAspect="1"/>
            </p:cNvSpPr>
            <p:nvPr/>
          </p:nvSpPr>
          <p:spPr bwMode="auto">
            <a:xfrm>
              <a:off x="7630054" y="2398862"/>
              <a:ext cx="1282797" cy="94101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b="1" dirty="0">
                  <a:solidFill>
                    <a:srgbClr val="000000"/>
                  </a:solidFill>
                </a:rPr>
                <a:t>ECOG</a:t>
              </a:r>
            </a:p>
            <a:p>
              <a:pPr algn="ctr"/>
              <a:r>
                <a:rPr lang="en-US" sz="1400" b="1" dirty="0">
                  <a:solidFill>
                    <a:srgbClr val="000000"/>
                  </a:solidFill>
                </a:rPr>
                <a:t>Performance</a:t>
              </a:r>
            </a:p>
            <a:p>
              <a:pPr algn="ctr"/>
              <a:r>
                <a:rPr lang="en-US" sz="1400" b="1" dirty="0">
                  <a:solidFill>
                    <a:srgbClr val="000000"/>
                  </a:solidFill>
                </a:rPr>
                <a:t>Status</a:t>
              </a:r>
            </a:p>
          </p:txBody>
        </p:sp>
        <p:sp>
          <p:nvSpPr>
            <p:cNvPr id="9" name="Rectangle 6"/>
            <p:cNvSpPr>
              <a:spLocks noChangeAspect="1" noChangeArrowheads="1"/>
            </p:cNvSpPr>
            <p:nvPr/>
          </p:nvSpPr>
          <p:spPr bwMode="auto">
            <a:xfrm>
              <a:off x="3043212" y="3387918"/>
              <a:ext cx="15792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a:solidFill>
                    <a:srgbClr val="000000"/>
                  </a:solidFill>
                </a:rPr>
                <a:t>Survival Hazard </a:t>
              </a:r>
            </a:p>
          </p:txBody>
        </p:sp>
        <p:sp>
          <p:nvSpPr>
            <p:cNvPr id="10" name="TextBox 19"/>
            <p:cNvSpPr txBox="1">
              <a:spLocks noChangeAspect="1" noChangeArrowheads="1"/>
            </p:cNvSpPr>
            <p:nvPr/>
          </p:nvSpPr>
          <p:spPr bwMode="auto">
            <a:xfrm>
              <a:off x="4452350" y="3314555"/>
              <a:ext cx="302659" cy="38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dirty="0">
                  <a:solidFill>
                    <a:srgbClr val="000000"/>
                  </a:solidFill>
                </a:rPr>
                <a:t>~</a:t>
              </a:r>
            </a:p>
          </p:txBody>
        </p:sp>
        <p:sp>
          <p:nvSpPr>
            <p:cNvPr id="11" name="Rectangle 7"/>
            <p:cNvSpPr>
              <a:spLocks noChangeAspect="1" noChangeArrowheads="1"/>
            </p:cNvSpPr>
            <p:nvPr/>
          </p:nvSpPr>
          <p:spPr bwMode="auto">
            <a:xfrm>
              <a:off x="5120156" y="3367642"/>
              <a:ext cx="651523" cy="30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a:solidFill>
                    <a:srgbClr val="000000"/>
                  </a:solidFill>
                </a:rPr>
                <a:t>a</a:t>
              </a:r>
              <a:r>
                <a:rPr lang="en-US" sz="1400" b="1" baseline="-25000" dirty="0">
                  <a:solidFill>
                    <a:srgbClr val="000000"/>
                  </a:solidFill>
                </a:rPr>
                <a:t>1</a:t>
              </a:r>
              <a:r>
                <a:rPr lang="en-US" sz="1400" b="1" dirty="0">
                  <a:solidFill>
                    <a:srgbClr val="000000"/>
                  </a:solidFill>
                </a:rPr>
                <a:t>*TS</a:t>
              </a:r>
            </a:p>
          </p:txBody>
        </p:sp>
        <p:sp>
          <p:nvSpPr>
            <p:cNvPr id="12" name="Rectangle 8"/>
            <p:cNvSpPr>
              <a:spLocks noChangeAspect="1" noChangeArrowheads="1"/>
            </p:cNvSpPr>
            <p:nvPr/>
          </p:nvSpPr>
          <p:spPr bwMode="auto">
            <a:xfrm>
              <a:off x="6000071" y="2654405"/>
              <a:ext cx="303967" cy="38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000000"/>
                  </a:solidFill>
                </a:rPr>
                <a:t>+</a:t>
              </a:r>
            </a:p>
          </p:txBody>
        </p:sp>
        <p:sp>
          <p:nvSpPr>
            <p:cNvPr id="13" name="Rectangle 22"/>
            <p:cNvSpPr>
              <a:spLocks noChangeAspect="1" noChangeArrowheads="1"/>
            </p:cNvSpPr>
            <p:nvPr/>
          </p:nvSpPr>
          <p:spPr bwMode="auto">
            <a:xfrm>
              <a:off x="7321247" y="2660078"/>
              <a:ext cx="302659" cy="38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000000"/>
                  </a:solidFill>
                </a:rPr>
                <a:t>+</a:t>
              </a:r>
            </a:p>
          </p:txBody>
        </p:sp>
        <p:sp>
          <p:nvSpPr>
            <p:cNvPr id="14" name="Rectangle 9"/>
            <p:cNvSpPr>
              <a:spLocks noChangeAspect="1" noChangeArrowheads="1"/>
            </p:cNvSpPr>
            <p:nvPr/>
          </p:nvSpPr>
          <p:spPr bwMode="auto">
            <a:xfrm>
              <a:off x="6466095" y="3384175"/>
              <a:ext cx="832581" cy="30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b="1" dirty="0">
                  <a:solidFill>
                    <a:srgbClr val="000000"/>
                  </a:solidFill>
                </a:rPr>
                <a:t>a</a:t>
              </a:r>
              <a:r>
                <a:rPr lang="en-US" sz="1400" b="1" baseline="-25000" dirty="0">
                  <a:solidFill>
                    <a:srgbClr val="000000"/>
                  </a:solidFill>
                </a:rPr>
                <a:t>2</a:t>
              </a:r>
              <a:r>
                <a:rPr lang="en-US" sz="1400" b="1" dirty="0">
                  <a:solidFill>
                    <a:srgbClr val="000000"/>
                  </a:solidFill>
                </a:rPr>
                <a:t>*ARM </a:t>
              </a:r>
            </a:p>
          </p:txBody>
        </p:sp>
        <p:sp>
          <p:nvSpPr>
            <p:cNvPr id="15" name="Rectangle 18"/>
            <p:cNvSpPr>
              <a:spLocks noChangeAspect="1" noChangeArrowheads="1"/>
            </p:cNvSpPr>
            <p:nvPr/>
          </p:nvSpPr>
          <p:spPr bwMode="auto">
            <a:xfrm>
              <a:off x="7772423" y="3387918"/>
              <a:ext cx="1025188" cy="30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a:solidFill>
                    <a:srgbClr val="000000"/>
                  </a:solidFill>
                </a:rPr>
                <a:t>a</a:t>
              </a:r>
              <a:r>
                <a:rPr lang="en-US" sz="1400" b="1" baseline="-25000" dirty="0">
                  <a:solidFill>
                    <a:srgbClr val="000000"/>
                  </a:solidFill>
                </a:rPr>
                <a:t>3</a:t>
              </a:r>
              <a:r>
                <a:rPr lang="en-US" sz="1400" b="1" dirty="0">
                  <a:solidFill>
                    <a:srgbClr val="000000"/>
                  </a:solidFill>
                </a:rPr>
                <a:t>* ECOG</a:t>
              </a:r>
              <a:endParaRPr lang="en-US" sz="1400" b="1" baseline="-25000" dirty="0">
                <a:solidFill>
                  <a:srgbClr val="000000"/>
                </a:solidFill>
              </a:endParaRPr>
            </a:p>
          </p:txBody>
        </p:sp>
        <p:sp>
          <p:nvSpPr>
            <p:cNvPr id="16" name="TextBox 27"/>
            <p:cNvSpPr txBox="1">
              <a:spLocks noChangeAspect="1" noChangeArrowheads="1"/>
            </p:cNvSpPr>
            <p:nvPr/>
          </p:nvSpPr>
          <p:spPr bwMode="auto">
            <a:xfrm>
              <a:off x="4452350" y="2616059"/>
              <a:ext cx="302659" cy="38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dirty="0">
                  <a:solidFill>
                    <a:srgbClr val="000000"/>
                  </a:solidFill>
                </a:rPr>
                <a:t>~</a:t>
              </a:r>
            </a:p>
          </p:txBody>
        </p:sp>
      </p:grpSp>
      <p:sp>
        <p:nvSpPr>
          <p:cNvPr id="17" name="Content Placeholder 2"/>
          <p:cNvSpPr txBox="1">
            <a:spLocks noChangeAspect="1"/>
          </p:cNvSpPr>
          <p:nvPr/>
        </p:nvSpPr>
        <p:spPr bwMode="gray">
          <a:xfrm>
            <a:off x="2042037" y="3482813"/>
            <a:ext cx="6857814" cy="2677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33363" indent="-233363"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indent="0">
              <a:lnSpc>
                <a:spcPct val="95000"/>
              </a:lnSpc>
              <a:spcBef>
                <a:spcPct val="75000"/>
              </a:spcBef>
              <a:buClr>
                <a:srgbClr val="830051"/>
              </a:buClr>
              <a:buSzPct val="110000"/>
            </a:pPr>
            <a:r>
              <a:rPr lang="en-US" sz="1200" b="1" dirty="0">
                <a:solidFill>
                  <a:srgbClr val="000000"/>
                </a:solidFill>
                <a:latin typeface="Arial"/>
              </a:rPr>
              <a:t>{a</a:t>
            </a:r>
            <a:r>
              <a:rPr lang="en-US" sz="1200" b="1" baseline="-25000" dirty="0">
                <a:solidFill>
                  <a:srgbClr val="000000"/>
                </a:solidFill>
                <a:latin typeface="Arial"/>
              </a:rPr>
              <a:t>1</a:t>
            </a:r>
            <a:r>
              <a:rPr lang="en-US" sz="1200" b="1" dirty="0">
                <a:solidFill>
                  <a:srgbClr val="000000"/>
                </a:solidFill>
                <a:latin typeface="Arial"/>
              </a:rPr>
              <a:t>, a</a:t>
            </a:r>
            <a:r>
              <a:rPr lang="en-US" sz="1200" b="1" baseline="-25000" dirty="0">
                <a:solidFill>
                  <a:srgbClr val="000000"/>
                </a:solidFill>
                <a:latin typeface="Arial"/>
              </a:rPr>
              <a:t>2</a:t>
            </a:r>
            <a:r>
              <a:rPr lang="en-US" sz="1200" b="1" dirty="0">
                <a:solidFill>
                  <a:srgbClr val="000000"/>
                </a:solidFill>
                <a:latin typeface="Arial"/>
              </a:rPr>
              <a:t>, a</a:t>
            </a:r>
            <a:r>
              <a:rPr lang="en-US" sz="1200" b="1" baseline="-25000" dirty="0">
                <a:solidFill>
                  <a:srgbClr val="000000"/>
                </a:solidFill>
                <a:latin typeface="Arial"/>
              </a:rPr>
              <a:t>3</a:t>
            </a:r>
            <a:r>
              <a:rPr lang="en-US" sz="1200" b="1" dirty="0">
                <a:solidFill>
                  <a:srgbClr val="000000"/>
                </a:solidFill>
                <a:latin typeface="Arial"/>
              </a:rPr>
              <a:t>} are Cox coefficients specifying a link between patient measurements and survival</a:t>
            </a:r>
          </a:p>
        </p:txBody>
      </p:sp>
      <p:sp>
        <p:nvSpPr>
          <p:cNvPr id="18" name="Rectangle 17"/>
          <p:cNvSpPr>
            <a:spLocks noChangeAspect="1"/>
          </p:cNvSpPr>
          <p:nvPr/>
        </p:nvSpPr>
        <p:spPr bwMode="auto">
          <a:xfrm>
            <a:off x="880684" y="1037903"/>
            <a:ext cx="2582408" cy="62460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000000"/>
                </a:solidFill>
              </a:rPr>
              <a:t>Tumor Size Modeling</a:t>
            </a:r>
          </a:p>
          <a:p>
            <a:pPr algn="ctr">
              <a:defRPr/>
            </a:pPr>
            <a:r>
              <a:rPr lang="en-US" sz="1000" b="1" dirty="0">
                <a:solidFill>
                  <a:srgbClr val="0000FF"/>
                </a:solidFill>
              </a:rPr>
              <a:t>Longitudinal covariates, Exponential decay rate, Response at 8 weeks, </a:t>
            </a:r>
            <a:r>
              <a:rPr lang="en-US" sz="1000" b="1" i="1" dirty="0">
                <a:solidFill>
                  <a:srgbClr val="0000FF"/>
                </a:solidFill>
              </a:rPr>
              <a:t>etc</a:t>
            </a:r>
          </a:p>
        </p:txBody>
      </p:sp>
      <p:sp>
        <p:nvSpPr>
          <p:cNvPr id="19" name="Rectangle 18"/>
          <p:cNvSpPr>
            <a:spLocks noChangeAspect="1"/>
          </p:cNvSpPr>
          <p:nvPr/>
        </p:nvSpPr>
        <p:spPr bwMode="auto">
          <a:xfrm>
            <a:off x="5098446" y="1035788"/>
            <a:ext cx="2281299" cy="62672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000000"/>
                </a:solidFill>
              </a:rPr>
              <a:t>Event Modeling</a:t>
            </a:r>
          </a:p>
          <a:p>
            <a:pPr algn="ctr">
              <a:defRPr/>
            </a:pPr>
            <a:r>
              <a:rPr lang="en-US" sz="1000" b="1" dirty="0">
                <a:solidFill>
                  <a:srgbClr val="0000FF"/>
                </a:solidFill>
              </a:rPr>
              <a:t>Cox Proportional Hazard</a:t>
            </a:r>
          </a:p>
          <a:p>
            <a:pPr algn="ctr">
              <a:defRPr/>
            </a:pPr>
            <a:endParaRPr lang="en-US" sz="1000" dirty="0">
              <a:solidFill>
                <a:srgbClr val="000000"/>
              </a:solidFill>
            </a:endParaRPr>
          </a:p>
        </p:txBody>
      </p:sp>
      <p:sp>
        <p:nvSpPr>
          <p:cNvPr id="20" name="Right Arrow 22"/>
          <p:cNvSpPr>
            <a:spLocks noChangeAspect="1"/>
          </p:cNvSpPr>
          <p:nvPr/>
        </p:nvSpPr>
        <p:spPr>
          <a:xfrm>
            <a:off x="3670978" y="1097650"/>
            <a:ext cx="1264947" cy="503865"/>
          </a:xfrm>
          <a:prstGeom prst="rightArrow">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2" name="Group 21"/>
          <p:cNvGrpSpPr/>
          <p:nvPr/>
        </p:nvGrpSpPr>
        <p:grpSpPr>
          <a:xfrm>
            <a:off x="2651190" y="4148730"/>
            <a:ext cx="4002913" cy="774983"/>
            <a:chOff x="1583291" y="4018349"/>
            <a:chExt cx="4002913" cy="774983"/>
          </a:xfrm>
        </p:grpSpPr>
        <p:sp>
          <p:nvSpPr>
            <p:cNvPr id="23" name="TextBox 22"/>
            <p:cNvSpPr txBox="1"/>
            <p:nvPr/>
          </p:nvSpPr>
          <p:spPr>
            <a:xfrm>
              <a:off x="1583292" y="4023891"/>
              <a:ext cx="4002912" cy="769441"/>
            </a:xfrm>
            <a:prstGeom prst="rect">
              <a:avLst/>
            </a:prstGeom>
            <a:noFill/>
            <a:ln>
              <a:solidFill>
                <a:schemeClr val="tx1"/>
              </a:solidFill>
            </a:ln>
          </p:spPr>
          <p:txBody>
            <a:bodyPr wrap="square" rtlCol="0">
              <a:spAutoFit/>
            </a:bodyPr>
            <a:lstStyle/>
            <a:p>
              <a:r>
                <a:rPr lang="en-US" sz="1100" b="1" dirty="0">
                  <a:solidFill>
                    <a:srgbClr val="0000FF"/>
                  </a:solidFill>
                </a:rPr>
                <a:t>FDA</a:t>
              </a:r>
              <a:r>
                <a:rPr lang="en-US" sz="1100" b="1" i="1" dirty="0">
                  <a:solidFill>
                    <a:srgbClr val="0000FF"/>
                  </a:solidFill>
                </a:rPr>
                <a:t> 	</a:t>
              </a:r>
              <a:r>
                <a:rPr lang="en-US" sz="1100" b="1" i="1" dirty="0">
                  <a:solidFill>
                    <a:srgbClr val="000000"/>
                  </a:solidFill>
                </a:rPr>
                <a:t>	Wang et al </a:t>
              </a:r>
              <a:r>
                <a:rPr lang="en-US" sz="1100" b="1" i="1" dirty="0" err="1">
                  <a:solidFill>
                    <a:srgbClr val="000000"/>
                  </a:solidFill>
                </a:rPr>
                <a:t>Clin</a:t>
              </a:r>
              <a:r>
                <a:rPr lang="en-US" sz="1100" b="1" i="1" dirty="0">
                  <a:solidFill>
                    <a:srgbClr val="000000"/>
                  </a:solidFill>
                </a:rPr>
                <a:t> </a:t>
              </a:r>
              <a:r>
                <a:rPr lang="en-US" sz="1100" b="1" i="1" dirty="0" err="1">
                  <a:solidFill>
                    <a:srgbClr val="000000"/>
                  </a:solidFill>
                </a:rPr>
                <a:t>Pharmacol</a:t>
              </a:r>
              <a:r>
                <a:rPr lang="en-US" sz="1100" b="1" i="1" dirty="0">
                  <a:solidFill>
                    <a:srgbClr val="000000"/>
                  </a:solidFill>
                </a:rPr>
                <a:t> </a:t>
              </a:r>
              <a:r>
                <a:rPr lang="en-US" sz="1100" b="1" i="1" dirty="0" err="1">
                  <a:solidFill>
                    <a:srgbClr val="000000"/>
                  </a:solidFill>
                </a:rPr>
                <a:t>Ther</a:t>
              </a:r>
              <a:r>
                <a:rPr lang="en-US" sz="1100" b="1" i="1" dirty="0">
                  <a:solidFill>
                    <a:srgbClr val="000000"/>
                  </a:solidFill>
                </a:rPr>
                <a:t> 2009</a:t>
              </a:r>
            </a:p>
            <a:p>
              <a:endParaRPr lang="en-US" sz="1100" b="1" i="1" dirty="0">
                <a:solidFill>
                  <a:srgbClr val="000000"/>
                </a:solidFill>
              </a:endParaRPr>
            </a:p>
            <a:p>
              <a:r>
                <a:rPr lang="en-US" sz="1100" b="1" dirty="0">
                  <a:solidFill>
                    <a:srgbClr val="0000FF"/>
                  </a:solidFill>
                </a:rPr>
                <a:t>Industry</a:t>
              </a:r>
              <a:r>
                <a:rPr lang="en-US" sz="1100" b="1" i="1" dirty="0">
                  <a:solidFill>
                    <a:srgbClr val="000000"/>
                  </a:solidFill>
                </a:rPr>
                <a:t> 	</a:t>
              </a:r>
              <a:r>
                <a:rPr lang="en-US" sz="1100" b="1" dirty="0">
                  <a:solidFill>
                    <a:srgbClr val="000000"/>
                  </a:solidFill>
                </a:rPr>
                <a:t>(Roche)</a:t>
              </a:r>
              <a:r>
                <a:rPr lang="en-US" sz="1100" b="1" i="1" dirty="0">
                  <a:solidFill>
                    <a:srgbClr val="000000"/>
                  </a:solidFill>
                </a:rPr>
                <a:t>	Claret et al J </a:t>
              </a:r>
              <a:r>
                <a:rPr lang="en-US" sz="1100" b="1" i="1" dirty="0" err="1">
                  <a:solidFill>
                    <a:srgbClr val="000000"/>
                  </a:solidFill>
                </a:rPr>
                <a:t>Clin</a:t>
              </a:r>
              <a:r>
                <a:rPr lang="en-US" sz="1100" b="1" i="1" dirty="0">
                  <a:solidFill>
                    <a:srgbClr val="000000"/>
                  </a:solidFill>
                </a:rPr>
                <a:t> </a:t>
              </a:r>
              <a:r>
                <a:rPr lang="en-US" sz="1100" b="1" i="1" dirty="0" err="1">
                  <a:solidFill>
                    <a:srgbClr val="000000"/>
                  </a:solidFill>
                </a:rPr>
                <a:t>Oncol</a:t>
              </a:r>
              <a:r>
                <a:rPr lang="en-US" sz="1100" b="1" i="1" dirty="0">
                  <a:solidFill>
                    <a:srgbClr val="000000"/>
                  </a:solidFill>
                </a:rPr>
                <a:t> 2013 </a:t>
              </a:r>
            </a:p>
            <a:p>
              <a:r>
                <a:rPr lang="en-US" sz="1100" b="1" i="1" dirty="0">
                  <a:solidFill>
                    <a:srgbClr val="000000"/>
                  </a:solidFill>
                </a:rPr>
                <a:t>		</a:t>
              </a:r>
              <a:r>
                <a:rPr lang="en-US" sz="1100" b="1" dirty="0">
                  <a:solidFill>
                    <a:srgbClr val="000000"/>
                  </a:solidFill>
                </a:rPr>
                <a:t>(Pfizer)</a:t>
              </a:r>
              <a:r>
                <a:rPr lang="en-US" sz="1100" b="1" i="1" dirty="0">
                  <a:solidFill>
                    <a:srgbClr val="000000"/>
                  </a:solidFill>
                </a:rPr>
                <a:t>	Schindler et al CPT PSP 2016</a:t>
              </a:r>
              <a:endParaRPr lang="en-US" sz="2400" b="1" i="1" dirty="0">
                <a:solidFill>
                  <a:srgbClr val="000000"/>
                </a:solidFill>
              </a:endParaRPr>
            </a:p>
          </p:txBody>
        </p:sp>
        <p:cxnSp>
          <p:nvCxnSpPr>
            <p:cNvPr id="24" name="Straight Connector 23"/>
            <p:cNvCxnSpPr/>
            <p:nvPr/>
          </p:nvCxnSpPr>
          <p:spPr>
            <a:xfrm>
              <a:off x="1583291" y="4317769"/>
              <a:ext cx="3996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408707" y="4018349"/>
              <a:ext cx="0" cy="774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6" name="TextBox 25"/>
          <p:cNvSpPr txBox="1"/>
          <p:nvPr/>
        </p:nvSpPr>
        <p:spPr>
          <a:xfrm>
            <a:off x="1336976" y="4154272"/>
            <a:ext cx="1271502" cy="261610"/>
          </a:xfrm>
          <a:prstGeom prst="rect">
            <a:avLst/>
          </a:prstGeom>
          <a:noFill/>
        </p:spPr>
        <p:txBody>
          <a:bodyPr wrap="none" rtlCol="0">
            <a:spAutoFit/>
          </a:bodyPr>
          <a:lstStyle/>
          <a:p>
            <a:r>
              <a:rPr lang="en-US" sz="1100" b="1" dirty="0"/>
              <a:t>Implementation:</a:t>
            </a:r>
          </a:p>
        </p:txBody>
      </p:sp>
      <p:pic>
        <p:nvPicPr>
          <p:cNvPr id="27" name="Picture 26"/>
          <p:cNvPicPr>
            <a:picLocks noChangeAspect="1"/>
          </p:cNvPicPr>
          <p:nvPr/>
        </p:nvPicPr>
        <p:blipFill rotWithShape="1">
          <a:blip r:embed="rId5"/>
          <a:srcRect r="79809"/>
          <a:stretch/>
        </p:blipFill>
        <p:spPr>
          <a:xfrm>
            <a:off x="7772423" y="4547421"/>
            <a:ext cx="652712" cy="462915"/>
          </a:xfrm>
          <a:prstGeom prst="rect">
            <a:avLst/>
          </a:prstGeom>
        </p:spPr>
      </p:pic>
      <p:cxnSp>
        <p:nvCxnSpPr>
          <p:cNvPr id="34" name="Straight Connector 33"/>
          <p:cNvCxnSpPr/>
          <p:nvPr/>
        </p:nvCxnSpPr>
        <p:spPr>
          <a:xfrm rot="10800000" flipH="1">
            <a:off x="139868" y="3905655"/>
            <a:ext cx="8820000" cy="0"/>
          </a:xfrm>
          <a:prstGeom prst="line">
            <a:avLst/>
          </a:prstGeom>
          <a:ln w="19050">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940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C4F54F3-C349-4609-AFEE-01462D5C7942}" type="slidenum">
              <a:rPr lang="en-GB" smtClean="0"/>
              <a:pPr/>
              <a:t>5</a:t>
            </a:fld>
            <a:endParaRPr lang="en-GB" dirty="0"/>
          </a:p>
        </p:txBody>
      </p:sp>
      <p:sp>
        <p:nvSpPr>
          <p:cNvPr id="3" name="Title 2"/>
          <p:cNvSpPr>
            <a:spLocks noGrp="1"/>
          </p:cNvSpPr>
          <p:nvPr>
            <p:ph type="title"/>
          </p:nvPr>
        </p:nvSpPr>
        <p:spPr/>
        <p:txBody>
          <a:bodyPr/>
          <a:lstStyle/>
          <a:p>
            <a:r>
              <a:rPr lang="en-US" dirty="0"/>
              <a:t>Continuous modeling of endpoints: </a:t>
            </a:r>
            <a:r>
              <a:rPr lang="en-US" dirty="0">
                <a:solidFill>
                  <a:srgbClr val="FF0000"/>
                </a:solidFill>
              </a:rPr>
              <a:t>Joint approach</a:t>
            </a:r>
          </a:p>
        </p:txBody>
      </p:sp>
      <p:pic>
        <p:nvPicPr>
          <p:cNvPr id="98" name="Picture 97"/>
          <p:cNvPicPr>
            <a:picLocks noChangeAspect="1"/>
          </p:cNvPicPr>
          <p:nvPr/>
        </p:nvPicPr>
        <p:blipFill rotWithShape="1">
          <a:blip r:embed="rId2"/>
          <a:srcRect r="79809"/>
          <a:stretch/>
        </p:blipFill>
        <p:spPr>
          <a:xfrm>
            <a:off x="7772423" y="4547421"/>
            <a:ext cx="652712" cy="462915"/>
          </a:xfrm>
          <a:prstGeom prst="rect">
            <a:avLst/>
          </a:prstGeom>
        </p:spPr>
      </p:pic>
      <p:sp>
        <p:nvSpPr>
          <p:cNvPr id="74" name="Rectangle 4"/>
          <p:cNvSpPr>
            <a:spLocks noChangeArrowheads="1"/>
          </p:cNvSpPr>
          <p:nvPr/>
        </p:nvSpPr>
        <p:spPr bwMode="auto">
          <a:xfrm>
            <a:off x="1241533" y="4816511"/>
            <a:ext cx="2056755"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r>
              <a:rPr lang="en-US" sz="1100" b="1" dirty="0">
                <a:solidFill>
                  <a:srgbClr val="000000"/>
                </a:solidFill>
              </a:rPr>
              <a:t>Time after treatment initiation</a:t>
            </a:r>
          </a:p>
        </p:txBody>
      </p:sp>
      <p:sp>
        <p:nvSpPr>
          <p:cNvPr id="81" name="Rectangle 4"/>
          <p:cNvSpPr>
            <a:spLocks noChangeArrowheads="1"/>
          </p:cNvSpPr>
          <p:nvPr/>
        </p:nvSpPr>
        <p:spPr bwMode="auto">
          <a:xfrm>
            <a:off x="1257113" y="3248646"/>
            <a:ext cx="2056755"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r>
              <a:rPr lang="en-US" sz="1100" b="1" dirty="0">
                <a:solidFill>
                  <a:srgbClr val="000000"/>
                </a:solidFill>
              </a:rPr>
              <a:t>Time after treatment initiation</a:t>
            </a:r>
          </a:p>
        </p:txBody>
      </p:sp>
      <p:sp>
        <p:nvSpPr>
          <p:cNvPr id="82" name="Rectangle 4"/>
          <p:cNvSpPr>
            <a:spLocks noChangeArrowheads="1"/>
          </p:cNvSpPr>
          <p:nvPr/>
        </p:nvSpPr>
        <p:spPr bwMode="auto">
          <a:xfrm>
            <a:off x="1250028" y="1928207"/>
            <a:ext cx="2056755"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r>
              <a:rPr lang="en-US" sz="1100" b="1" dirty="0">
                <a:solidFill>
                  <a:srgbClr val="000000"/>
                </a:solidFill>
              </a:rPr>
              <a:t>Time after treatment initiation</a:t>
            </a:r>
          </a:p>
        </p:txBody>
      </p:sp>
      <p:grpSp>
        <p:nvGrpSpPr>
          <p:cNvPr id="88" name="Group 87"/>
          <p:cNvGrpSpPr/>
          <p:nvPr/>
        </p:nvGrpSpPr>
        <p:grpSpPr>
          <a:xfrm>
            <a:off x="497515" y="1825619"/>
            <a:ext cx="3299114" cy="1413025"/>
            <a:chOff x="497515" y="1724019"/>
            <a:chExt cx="3299114" cy="1413025"/>
          </a:xfrm>
        </p:grpSpPr>
        <p:grpSp>
          <p:nvGrpSpPr>
            <p:cNvPr id="89" name="Group 88"/>
            <p:cNvGrpSpPr/>
            <p:nvPr/>
          </p:nvGrpSpPr>
          <p:grpSpPr>
            <a:xfrm>
              <a:off x="760183" y="1906672"/>
              <a:ext cx="3036446" cy="1196145"/>
              <a:chOff x="758236" y="1906672"/>
              <a:chExt cx="2046850" cy="1377744"/>
            </a:xfrm>
          </p:grpSpPr>
          <p:cxnSp>
            <p:nvCxnSpPr>
              <p:cNvPr id="91" name="Straight Connector 90"/>
              <p:cNvCxnSpPr/>
              <p:nvPr/>
            </p:nvCxnSpPr>
            <p:spPr>
              <a:xfrm>
                <a:off x="760208" y="1906672"/>
                <a:ext cx="0" cy="137774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758236" y="3284416"/>
                <a:ext cx="20468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7" name="Freeform 96"/>
              <p:cNvSpPr/>
              <p:nvPr/>
            </p:nvSpPr>
            <p:spPr>
              <a:xfrm>
                <a:off x="764256" y="2411290"/>
                <a:ext cx="2004647" cy="359825"/>
              </a:xfrm>
              <a:custGeom>
                <a:avLst/>
                <a:gdLst>
                  <a:gd name="connsiteX0" fmla="*/ 0 w 2011680"/>
                  <a:gd name="connsiteY0" fmla="*/ 0 h 935503"/>
                  <a:gd name="connsiteX1" fmla="*/ 541606 w 2011680"/>
                  <a:gd name="connsiteY1" fmla="*/ 935501 h 935503"/>
                  <a:gd name="connsiteX2" fmla="*/ 2011680 w 2011680"/>
                  <a:gd name="connsiteY2" fmla="*/ 7034 h 935503"/>
                </a:gdLst>
                <a:ahLst/>
                <a:cxnLst>
                  <a:cxn ang="0">
                    <a:pos x="connsiteX0" y="connsiteY0"/>
                  </a:cxn>
                  <a:cxn ang="0">
                    <a:pos x="connsiteX1" y="connsiteY1"/>
                  </a:cxn>
                  <a:cxn ang="0">
                    <a:pos x="connsiteX2" y="connsiteY2"/>
                  </a:cxn>
                </a:cxnLst>
                <a:rect l="l" t="t" r="r" b="b"/>
                <a:pathLst>
                  <a:path w="2011680" h="935503">
                    <a:moveTo>
                      <a:pt x="0" y="0"/>
                    </a:moveTo>
                    <a:cubicBezTo>
                      <a:pt x="103163" y="467164"/>
                      <a:pt x="206326" y="934329"/>
                      <a:pt x="541606" y="935501"/>
                    </a:cubicBezTo>
                    <a:cubicBezTo>
                      <a:pt x="876886" y="936673"/>
                      <a:pt x="1444283" y="471853"/>
                      <a:pt x="2011680" y="7034"/>
                    </a:cubicBezTo>
                  </a:path>
                </a:pathLst>
              </a:cu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90" name="Rectangle 4"/>
            <p:cNvSpPr>
              <a:spLocks noChangeArrowheads="1"/>
            </p:cNvSpPr>
            <p:nvPr/>
          </p:nvSpPr>
          <p:spPr bwMode="auto">
            <a:xfrm rot="16200000">
              <a:off x="-132054" y="2353588"/>
              <a:ext cx="1413025"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r>
                <a:rPr lang="en-US" sz="1000" b="1" dirty="0">
                  <a:solidFill>
                    <a:srgbClr val="000000"/>
                  </a:solidFill>
                </a:rPr>
                <a:t>Hazard (relative risk)</a:t>
              </a:r>
            </a:p>
          </p:txBody>
        </p:sp>
      </p:grpSp>
      <p:grpSp>
        <p:nvGrpSpPr>
          <p:cNvPr id="99" name="Group 98"/>
          <p:cNvGrpSpPr/>
          <p:nvPr/>
        </p:nvGrpSpPr>
        <p:grpSpPr>
          <a:xfrm>
            <a:off x="473452" y="3410566"/>
            <a:ext cx="3323177" cy="1348571"/>
            <a:chOff x="473452" y="3410566"/>
            <a:chExt cx="3323177" cy="1348571"/>
          </a:xfrm>
        </p:grpSpPr>
        <p:sp>
          <p:nvSpPr>
            <p:cNvPr id="100" name="Rectangle 4"/>
            <p:cNvSpPr>
              <a:spLocks noChangeArrowheads="1"/>
            </p:cNvSpPr>
            <p:nvPr/>
          </p:nvSpPr>
          <p:spPr bwMode="auto">
            <a:xfrm rot="16200000">
              <a:off x="-97058" y="3981076"/>
              <a:ext cx="1317271" cy="176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r>
                <a:rPr lang="en-US" sz="1100" b="1" dirty="0">
                  <a:solidFill>
                    <a:srgbClr val="000000"/>
                  </a:solidFill>
                </a:rPr>
                <a:t>Relative tumor size</a:t>
              </a:r>
            </a:p>
          </p:txBody>
        </p:sp>
        <p:grpSp>
          <p:nvGrpSpPr>
            <p:cNvPr id="101" name="Group 100"/>
            <p:cNvGrpSpPr/>
            <p:nvPr/>
          </p:nvGrpSpPr>
          <p:grpSpPr>
            <a:xfrm>
              <a:off x="651136" y="3410846"/>
              <a:ext cx="3145493" cy="1348291"/>
              <a:chOff x="-667867" y="3116172"/>
              <a:chExt cx="3021034" cy="1348291"/>
            </a:xfrm>
          </p:grpSpPr>
          <p:cxnSp>
            <p:nvCxnSpPr>
              <p:cNvPr id="102" name="Straight Connector 101"/>
              <p:cNvCxnSpPr/>
              <p:nvPr/>
            </p:nvCxnSpPr>
            <p:spPr>
              <a:xfrm>
                <a:off x="-549526" y="3116172"/>
                <a:ext cx="0" cy="134829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549526" y="4463636"/>
                <a:ext cx="290269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Freeform 103"/>
              <p:cNvSpPr/>
              <p:nvPr/>
            </p:nvSpPr>
            <p:spPr>
              <a:xfrm>
                <a:off x="-547500" y="3385947"/>
                <a:ext cx="2852817" cy="796294"/>
              </a:xfrm>
              <a:custGeom>
                <a:avLst/>
                <a:gdLst>
                  <a:gd name="connsiteX0" fmla="*/ 0 w 2011680"/>
                  <a:gd name="connsiteY0" fmla="*/ 0 h 935503"/>
                  <a:gd name="connsiteX1" fmla="*/ 541606 w 2011680"/>
                  <a:gd name="connsiteY1" fmla="*/ 935501 h 935503"/>
                  <a:gd name="connsiteX2" fmla="*/ 2011680 w 2011680"/>
                  <a:gd name="connsiteY2" fmla="*/ 7034 h 935503"/>
                </a:gdLst>
                <a:ahLst/>
                <a:cxnLst>
                  <a:cxn ang="0">
                    <a:pos x="connsiteX0" y="connsiteY0"/>
                  </a:cxn>
                  <a:cxn ang="0">
                    <a:pos x="connsiteX1" y="connsiteY1"/>
                  </a:cxn>
                  <a:cxn ang="0">
                    <a:pos x="connsiteX2" y="connsiteY2"/>
                  </a:cxn>
                </a:cxnLst>
                <a:rect l="l" t="t" r="r" b="b"/>
                <a:pathLst>
                  <a:path w="2011680" h="935503">
                    <a:moveTo>
                      <a:pt x="0" y="0"/>
                    </a:moveTo>
                    <a:cubicBezTo>
                      <a:pt x="103163" y="467164"/>
                      <a:pt x="206326" y="934329"/>
                      <a:pt x="541606" y="935501"/>
                    </a:cubicBezTo>
                    <a:cubicBezTo>
                      <a:pt x="876886" y="936673"/>
                      <a:pt x="1444283" y="471853"/>
                      <a:pt x="2011680" y="7034"/>
                    </a:cubicBezTo>
                  </a:path>
                </a:pathLst>
              </a:cu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5" name="Multiply 104"/>
              <p:cNvSpPr>
                <a:spLocks noChangeAspect="1"/>
              </p:cNvSpPr>
              <p:nvPr/>
            </p:nvSpPr>
            <p:spPr>
              <a:xfrm>
                <a:off x="-667867" y="3322266"/>
                <a:ext cx="243496" cy="155814"/>
              </a:xfrm>
              <a:prstGeom prst="mathMultiply">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Multiply 105"/>
              <p:cNvSpPr>
                <a:spLocks noChangeAspect="1"/>
              </p:cNvSpPr>
              <p:nvPr/>
            </p:nvSpPr>
            <p:spPr>
              <a:xfrm>
                <a:off x="-344326" y="3751488"/>
                <a:ext cx="243496" cy="155814"/>
              </a:xfrm>
              <a:prstGeom prst="mathMultiply">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Multiply 106"/>
              <p:cNvSpPr>
                <a:spLocks noChangeAspect="1"/>
              </p:cNvSpPr>
              <p:nvPr/>
            </p:nvSpPr>
            <p:spPr>
              <a:xfrm>
                <a:off x="216114" y="4190621"/>
                <a:ext cx="243496" cy="155814"/>
              </a:xfrm>
              <a:prstGeom prst="mathMultiply">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Multiply 107"/>
              <p:cNvSpPr>
                <a:spLocks noChangeAspect="1"/>
              </p:cNvSpPr>
              <p:nvPr/>
            </p:nvSpPr>
            <p:spPr>
              <a:xfrm>
                <a:off x="657026" y="3867009"/>
                <a:ext cx="243496" cy="155814"/>
              </a:xfrm>
              <a:prstGeom prst="mathMultiply">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Multiply 108"/>
              <p:cNvSpPr>
                <a:spLocks noChangeAspect="1"/>
              </p:cNvSpPr>
              <p:nvPr/>
            </p:nvSpPr>
            <p:spPr>
              <a:xfrm>
                <a:off x="1456004" y="3725707"/>
                <a:ext cx="243496" cy="155814"/>
              </a:xfrm>
              <a:prstGeom prst="mathMultiply">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Multiply 109"/>
              <p:cNvSpPr>
                <a:spLocks noChangeAspect="1"/>
              </p:cNvSpPr>
              <p:nvPr/>
            </p:nvSpPr>
            <p:spPr>
              <a:xfrm>
                <a:off x="1822273" y="3296874"/>
                <a:ext cx="243496" cy="155814"/>
              </a:xfrm>
              <a:prstGeom prst="mathMultiply">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11" name="Group 110"/>
          <p:cNvGrpSpPr/>
          <p:nvPr/>
        </p:nvGrpSpPr>
        <p:grpSpPr>
          <a:xfrm>
            <a:off x="481859" y="703035"/>
            <a:ext cx="3262955" cy="1171802"/>
            <a:chOff x="481859" y="703035"/>
            <a:chExt cx="3262955" cy="1171802"/>
          </a:xfrm>
        </p:grpSpPr>
        <p:sp>
          <p:nvSpPr>
            <p:cNvPr id="112" name="Rectangle 4"/>
            <p:cNvSpPr>
              <a:spLocks noChangeArrowheads="1"/>
            </p:cNvSpPr>
            <p:nvPr/>
          </p:nvSpPr>
          <p:spPr bwMode="auto">
            <a:xfrm rot="16200000">
              <a:off x="273555" y="1201340"/>
              <a:ext cx="585885"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r>
                <a:rPr lang="en-US" sz="1100" b="1" dirty="0">
                  <a:solidFill>
                    <a:srgbClr val="000000"/>
                  </a:solidFill>
                </a:rPr>
                <a:t>Survival</a:t>
              </a:r>
            </a:p>
          </p:txBody>
        </p:sp>
        <p:grpSp>
          <p:nvGrpSpPr>
            <p:cNvPr id="113" name="Group 112"/>
            <p:cNvGrpSpPr/>
            <p:nvPr/>
          </p:nvGrpSpPr>
          <p:grpSpPr>
            <a:xfrm>
              <a:off x="763921" y="703035"/>
              <a:ext cx="2980893" cy="1171802"/>
              <a:chOff x="1009416" y="478232"/>
              <a:chExt cx="2046850" cy="1501144"/>
            </a:xfrm>
          </p:grpSpPr>
          <p:cxnSp>
            <p:nvCxnSpPr>
              <p:cNvPr id="115" name="Straight Connector 114"/>
              <p:cNvCxnSpPr/>
              <p:nvPr/>
            </p:nvCxnSpPr>
            <p:spPr>
              <a:xfrm>
                <a:off x="1009416" y="478232"/>
                <a:ext cx="0" cy="150114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009416" y="1975930"/>
                <a:ext cx="20468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7" name="Group 116"/>
              <p:cNvGrpSpPr/>
              <p:nvPr/>
            </p:nvGrpSpPr>
            <p:grpSpPr>
              <a:xfrm>
                <a:off x="1013860" y="715658"/>
                <a:ext cx="144000" cy="123422"/>
                <a:chOff x="5419208" y="2862319"/>
                <a:chExt cx="144000" cy="144000"/>
              </a:xfrm>
            </p:grpSpPr>
            <p:cxnSp>
              <p:nvCxnSpPr>
                <p:cNvPr id="140" name="Straight Connector 139"/>
                <p:cNvCxnSpPr/>
                <p:nvPr/>
              </p:nvCxnSpPr>
              <p:spPr>
                <a:xfrm>
                  <a:off x="5419208" y="2867328"/>
                  <a:ext cx="144000" cy="0"/>
                </a:xfrm>
                <a:prstGeom prst="line">
                  <a:avLst/>
                </a:prstGeom>
                <a:ln w="28575">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rot="16200000">
                  <a:off x="5482643" y="2934319"/>
                  <a:ext cx="144000" cy="0"/>
                </a:xfrm>
                <a:prstGeom prst="line">
                  <a:avLst/>
                </a:prstGeom>
                <a:ln w="28575">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18" name="Group 117"/>
              <p:cNvGrpSpPr/>
              <p:nvPr/>
            </p:nvGrpSpPr>
            <p:grpSpPr>
              <a:xfrm>
                <a:off x="1139204" y="834040"/>
                <a:ext cx="250364" cy="123422"/>
                <a:chOff x="5422765" y="2862319"/>
                <a:chExt cx="144000" cy="144000"/>
              </a:xfrm>
            </p:grpSpPr>
            <p:cxnSp>
              <p:nvCxnSpPr>
                <p:cNvPr id="138" name="Straight Connector 137"/>
                <p:cNvCxnSpPr/>
                <p:nvPr/>
              </p:nvCxnSpPr>
              <p:spPr>
                <a:xfrm>
                  <a:off x="5422765" y="2867328"/>
                  <a:ext cx="144000" cy="0"/>
                </a:xfrm>
                <a:prstGeom prst="line">
                  <a:avLst/>
                </a:prstGeom>
                <a:ln w="28575">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rot="16200000">
                  <a:off x="5488378" y="2934319"/>
                  <a:ext cx="144000" cy="0"/>
                </a:xfrm>
                <a:prstGeom prst="line">
                  <a:avLst/>
                </a:prstGeom>
                <a:ln w="28575">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19" name="Group 118"/>
              <p:cNvGrpSpPr/>
              <p:nvPr/>
            </p:nvGrpSpPr>
            <p:grpSpPr>
              <a:xfrm>
                <a:off x="1369245" y="958152"/>
                <a:ext cx="144000" cy="162374"/>
                <a:chOff x="5425982" y="2862319"/>
                <a:chExt cx="144000" cy="144000"/>
              </a:xfrm>
            </p:grpSpPr>
            <p:cxnSp>
              <p:nvCxnSpPr>
                <p:cNvPr id="136" name="Straight Connector 135"/>
                <p:cNvCxnSpPr/>
                <p:nvPr/>
              </p:nvCxnSpPr>
              <p:spPr>
                <a:xfrm>
                  <a:off x="5425982" y="2867327"/>
                  <a:ext cx="144000" cy="0"/>
                </a:xfrm>
                <a:prstGeom prst="line">
                  <a:avLst/>
                </a:prstGeom>
                <a:ln w="28575">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rot="16200000">
                  <a:off x="5487160" y="2934319"/>
                  <a:ext cx="144000" cy="0"/>
                </a:xfrm>
                <a:prstGeom prst="line">
                  <a:avLst/>
                </a:prstGeom>
                <a:ln w="28575">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20" name="Group 119"/>
              <p:cNvGrpSpPr/>
              <p:nvPr/>
            </p:nvGrpSpPr>
            <p:grpSpPr>
              <a:xfrm>
                <a:off x="1495479" y="1114612"/>
                <a:ext cx="144000" cy="123422"/>
                <a:chOff x="5428240" y="2862319"/>
                <a:chExt cx="144000" cy="144000"/>
              </a:xfrm>
            </p:grpSpPr>
            <p:cxnSp>
              <p:nvCxnSpPr>
                <p:cNvPr id="134" name="Straight Connector 133"/>
                <p:cNvCxnSpPr/>
                <p:nvPr/>
              </p:nvCxnSpPr>
              <p:spPr>
                <a:xfrm>
                  <a:off x="5428240" y="2867328"/>
                  <a:ext cx="144000" cy="0"/>
                </a:xfrm>
                <a:prstGeom prst="line">
                  <a:avLst/>
                </a:prstGeom>
                <a:ln w="28575">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rot="16200000">
                  <a:off x="5489418" y="2934319"/>
                  <a:ext cx="144000" cy="0"/>
                </a:xfrm>
                <a:prstGeom prst="line">
                  <a:avLst/>
                </a:prstGeom>
                <a:ln w="28575">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21" name="Group 120"/>
              <p:cNvGrpSpPr/>
              <p:nvPr/>
            </p:nvGrpSpPr>
            <p:grpSpPr>
              <a:xfrm>
                <a:off x="1619212" y="1222816"/>
                <a:ext cx="412409" cy="123422"/>
                <a:chOff x="5424622" y="2862319"/>
                <a:chExt cx="144000" cy="144000"/>
              </a:xfrm>
            </p:grpSpPr>
            <p:cxnSp>
              <p:nvCxnSpPr>
                <p:cNvPr id="132" name="Straight Connector 131"/>
                <p:cNvCxnSpPr/>
                <p:nvPr/>
              </p:nvCxnSpPr>
              <p:spPr>
                <a:xfrm>
                  <a:off x="5424622" y="2867328"/>
                  <a:ext cx="144000" cy="0"/>
                </a:xfrm>
                <a:prstGeom prst="line">
                  <a:avLst/>
                </a:prstGeom>
                <a:ln w="28575">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rot="16200000">
                  <a:off x="5493189" y="2934319"/>
                  <a:ext cx="144000" cy="0"/>
                </a:xfrm>
                <a:prstGeom prst="line">
                  <a:avLst/>
                </a:prstGeom>
                <a:ln w="28575">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22" name="Group 121"/>
              <p:cNvGrpSpPr/>
              <p:nvPr/>
            </p:nvGrpSpPr>
            <p:grpSpPr>
              <a:xfrm>
                <a:off x="2010964" y="1341198"/>
                <a:ext cx="250364" cy="123422"/>
                <a:chOff x="5426662" y="2862319"/>
                <a:chExt cx="144000" cy="144000"/>
              </a:xfrm>
            </p:grpSpPr>
            <p:cxnSp>
              <p:nvCxnSpPr>
                <p:cNvPr id="130" name="Straight Connector 129"/>
                <p:cNvCxnSpPr/>
                <p:nvPr/>
              </p:nvCxnSpPr>
              <p:spPr>
                <a:xfrm>
                  <a:off x="5426662" y="2867328"/>
                  <a:ext cx="144000" cy="0"/>
                </a:xfrm>
                <a:prstGeom prst="line">
                  <a:avLst/>
                </a:prstGeom>
                <a:ln w="28575">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rot="16200000">
                  <a:off x="5492275" y="2934319"/>
                  <a:ext cx="144000" cy="0"/>
                </a:xfrm>
                <a:prstGeom prst="line">
                  <a:avLst/>
                </a:prstGeom>
                <a:ln w="28575">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23" name="Group 122"/>
              <p:cNvGrpSpPr/>
              <p:nvPr/>
            </p:nvGrpSpPr>
            <p:grpSpPr>
              <a:xfrm>
                <a:off x="2242442" y="1465311"/>
                <a:ext cx="354067" cy="162374"/>
                <a:chOff x="5426061" y="2862319"/>
                <a:chExt cx="144000" cy="144000"/>
              </a:xfrm>
            </p:grpSpPr>
            <p:cxnSp>
              <p:nvCxnSpPr>
                <p:cNvPr id="128" name="Straight Connector 127"/>
                <p:cNvCxnSpPr/>
                <p:nvPr/>
              </p:nvCxnSpPr>
              <p:spPr>
                <a:xfrm>
                  <a:off x="5426061" y="2867327"/>
                  <a:ext cx="144000" cy="0"/>
                </a:xfrm>
                <a:prstGeom prst="line">
                  <a:avLst/>
                </a:prstGeom>
                <a:ln w="28575">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rot="16200000">
                  <a:off x="5493319" y="2934319"/>
                  <a:ext cx="144000" cy="0"/>
                </a:xfrm>
                <a:prstGeom prst="line">
                  <a:avLst/>
                </a:prstGeom>
                <a:ln w="28575">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24" name="Group 123"/>
              <p:cNvGrpSpPr/>
              <p:nvPr/>
            </p:nvGrpSpPr>
            <p:grpSpPr>
              <a:xfrm>
                <a:off x="2576440" y="1618142"/>
                <a:ext cx="144000" cy="123422"/>
                <a:chOff x="5439532" y="2862319"/>
                <a:chExt cx="144000" cy="144000"/>
              </a:xfrm>
            </p:grpSpPr>
            <p:cxnSp>
              <p:nvCxnSpPr>
                <p:cNvPr id="126" name="Straight Connector 125"/>
                <p:cNvCxnSpPr/>
                <p:nvPr/>
              </p:nvCxnSpPr>
              <p:spPr>
                <a:xfrm>
                  <a:off x="5439532" y="2867328"/>
                  <a:ext cx="144000" cy="0"/>
                </a:xfrm>
                <a:prstGeom prst="line">
                  <a:avLst/>
                </a:prstGeom>
                <a:ln w="28575">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rot="16200000">
                  <a:off x="5500710" y="2934319"/>
                  <a:ext cx="144000" cy="0"/>
                </a:xfrm>
                <a:prstGeom prst="line">
                  <a:avLst/>
                </a:prstGeom>
                <a:ln w="28575">
                  <a:solidFill>
                    <a:srgbClr val="0000FF"/>
                  </a:solidFill>
                </a:ln>
                <a:effectLst/>
              </p:spPr>
              <p:style>
                <a:lnRef idx="2">
                  <a:schemeClr val="accent1"/>
                </a:lnRef>
                <a:fillRef idx="0">
                  <a:schemeClr val="accent1"/>
                </a:fillRef>
                <a:effectRef idx="1">
                  <a:schemeClr val="accent1"/>
                </a:effectRef>
                <a:fontRef idx="minor">
                  <a:schemeClr val="tx1"/>
                </a:fontRef>
              </p:style>
            </p:cxnSp>
          </p:grpSp>
          <p:cxnSp>
            <p:nvCxnSpPr>
              <p:cNvPr id="125" name="Straight Connector 124"/>
              <p:cNvCxnSpPr/>
              <p:nvPr/>
            </p:nvCxnSpPr>
            <p:spPr>
              <a:xfrm>
                <a:off x="2697499" y="1735084"/>
                <a:ext cx="346075" cy="0"/>
              </a:xfrm>
              <a:prstGeom prst="line">
                <a:avLst/>
              </a:prstGeom>
              <a:ln w="28575">
                <a:solidFill>
                  <a:srgbClr val="0000FF"/>
                </a:solidFill>
              </a:ln>
              <a:effectLst/>
            </p:spPr>
            <p:style>
              <a:lnRef idx="2">
                <a:schemeClr val="accent1"/>
              </a:lnRef>
              <a:fillRef idx="0">
                <a:schemeClr val="accent1"/>
              </a:fillRef>
              <a:effectRef idx="1">
                <a:schemeClr val="accent1"/>
              </a:effectRef>
              <a:fontRef idx="minor">
                <a:schemeClr val="tx1"/>
              </a:fontRef>
            </p:style>
          </p:cxnSp>
        </p:grpSp>
        <p:sp>
          <p:nvSpPr>
            <p:cNvPr id="114" name="Freeform 113"/>
            <p:cNvSpPr/>
            <p:nvPr/>
          </p:nvSpPr>
          <p:spPr>
            <a:xfrm rot="285810">
              <a:off x="730230" y="1015725"/>
              <a:ext cx="2901950" cy="647700"/>
            </a:xfrm>
            <a:custGeom>
              <a:avLst/>
              <a:gdLst>
                <a:gd name="connsiteX0" fmla="*/ 0 w 2901950"/>
                <a:gd name="connsiteY0" fmla="*/ 0 h 647700"/>
                <a:gd name="connsiteX1" fmla="*/ 749300 w 2901950"/>
                <a:gd name="connsiteY1" fmla="*/ 254000 h 647700"/>
                <a:gd name="connsiteX2" fmla="*/ 1892300 w 2901950"/>
                <a:gd name="connsiteY2" fmla="*/ 254000 h 647700"/>
                <a:gd name="connsiteX3" fmla="*/ 2901950 w 2901950"/>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2901950" h="647700">
                  <a:moveTo>
                    <a:pt x="0" y="0"/>
                  </a:moveTo>
                  <a:cubicBezTo>
                    <a:pt x="216958" y="105833"/>
                    <a:pt x="433917" y="211667"/>
                    <a:pt x="749300" y="254000"/>
                  </a:cubicBezTo>
                  <a:cubicBezTo>
                    <a:pt x="1064683" y="296333"/>
                    <a:pt x="1533525" y="188383"/>
                    <a:pt x="1892300" y="254000"/>
                  </a:cubicBezTo>
                  <a:cubicBezTo>
                    <a:pt x="2251075" y="319617"/>
                    <a:pt x="2576512" y="483658"/>
                    <a:pt x="2901950" y="647700"/>
                  </a:cubicBezTo>
                </a:path>
              </a:pathLst>
            </a:cu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43" name="Straight Connector 142"/>
          <p:cNvCxnSpPr/>
          <p:nvPr/>
        </p:nvCxnSpPr>
        <p:spPr>
          <a:xfrm flipH="1">
            <a:off x="3729798" y="727099"/>
            <a:ext cx="12032" cy="4024802"/>
          </a:xfrm>
          <a:prstGeom prst="line">
            <a:avLst/>
          </a:prstGeom>
          <a:ln w="15875">
            <a:solidFill>
              <a:srgbClr val="0000FF"/>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H="1">
            <a:off x="914400" y="727099"/>
            <a:ext cx="12032" cy="4024802"/>
          </a:xfrm>
          <a:prstGeom prst="line">
            <a:avLst/>
          </a:prstGeom>
          <a:ln w="15875">
            <a:solidFill>
              <a:srgbClr val="0000FF">
                <a:alpha val="50000"/>
              </a:srgb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H="1">
            <a:off x="1564107" y="727099"/>
            <a:ext cx="12032" cy="4024802"/>
          </a:xfrm>
          <a:prstGeom prst="line">
            <a:avLst/>
          </a:prstGeom>
          <a:ln w="15875">
            <a:solidFill>
              <a:srgbClr val="0000FF">
                <a:alpha val="50000"/>
              </a:srgb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H="1">
            <a:off x="2791335" y="727099"/>
            <a:ext cx="12032" cy="4024802"/>
          </a:xfrm>
          <a:prstGeom prst="line">
            <a:avLst/>
          </a:prstGeom>
          <a:ln w="15875">
            <a:solidFill>
              <a:srgbClr val="0000FF">
                <a:alpha val="50000"/>
              </a:srgbClr>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3943245" y="1038140"/>
                <a:ext cx="4242636" cy="6244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𝑺</m:t>
                      </m:r>
                      <m:r>
                        <a:rPr lang="en-US" b="1" i="1" baseline="-25000" smtClean="0">
                          <a:latin typeface="Cambria Math" panose="02040503050406030204" pitchFamily="18" charset="0"/>
                        </a:rPr>
                        <m:t>𝒊</m:t>
                      </m:r>
                      <m:d>
                        <m:dPr>
                          <m:ctrlPr>
                            <a:rPr lang="en-US" b="1" i="1">
                              <a:latin typeface="Cambria Math" panose="02040503050406030204" pitchFamily="18" charset="0"/>
                            </a:rPr>
                          </m:ctrlPr>
                        </m:dPr>
                        <m:e>
                          <m:r>
                            <a:rPr lang="en-US" b="1" i="1">
                              <a:latin typeface="Cambria Math" panose="02040503050406030204" pitchFamily="18" charset="0"/>
                            </a:rPr>
                            <m:t>𝒕</m:t>
                          </m:r>
                        </m:e>
                        <m:e>
                          <m:sSub>
                            <m:sSubPr>
                              <m:ctrlPr>
                                <a:rPr lang="en-US" b="1" i="1" smtClean="0">
                                  <a:latin typeface="Cambria Math" panose="02040503050406030204" pitchFamily="18" charset="0"/>
                                </a:rPr>
                              </m:ctrlPr>
                            </m:sSubPr>
                            <m:e>
                              <m:r>
                                <a:rPr lang="en-US" b="1" i="1">
                                  <a:latin typeface="Cambria Math" panose="02040503050406030204" pitchFamily="18" charset="0"/>
                                </a:rPr>
                                <m:t>𝓜</m:t>
                              </m:r>
                            </m:e>
                            <m:sub>
                              <m:r>
                                <a:rPr lang="en-US" b="1" i="1">
                                  <a:latin typeface="Cambria Math" panose="02040503050406030204" pitchFamily="18" charset="0"/>
                                </a:rPr>
                                <m:t>𝒊</m:t>
                              </m:r>
                            </m:sub>
                          </m:sSub>
                          <m:d>
                            <m:dPr>
                              <m:ctrlPr>
                                <a:rPr lang="en-US" b="1" i="1" smtClean="0">
                                  <a:latin typeface="Cambria Math" panose="02040503050406030204" pitchFamily="18" charset="0"/>
                                </a:rPr>
                              </m:ctrlPr>
                            </m:dPr>
                            <m:e>
                              <m:r>
                                <a:rPr lang="en-US" b="1" i="1">
                                  <a:latin typeface="Cambria Math" panose="02040503050406030204" pitchFamily="18" charset="0"/>
                                </a:rPr>
                                <m:t>𝒕</m:t>
                              </m:r>
                            </m:e>
                          </m:d>
                        </m:e>
                      </m:d>
                      <m:r>
                        <a:rPr lang="en-US" b="1" i="1" smtClean="0">
                          <a:latin typeface="Cambria Math" panose="02040503050406030204" pitchFamily="18" charset="0"/>
                        </a:rPr>
                        <m:t>=</m:t>
                      </m:r>
                      <m:func>
                        <m:funcPr>
                          <m:ctrlPr>
                            <a:rPr lang="en-US" b="1" i="1" smtClean="0">
                              <a:latin typeface="Cambria Math" panose="02040503050406030204" pitchFamily="18" charset="0"/>
                            </a:rPr>
                          </m:ctrlPr>
                        </m:funcPr>
                        <m:fName>
                          <m:r>
                            <a:rPr lang="en-US" b="1" i="0" smtClean="0">
                              <a:latin typeface="Cambria Math" panose="02040503050406030204" pitchFamily="18" charset="0"/>
                            </a:rPr>
                            <m:t>𝐞𝐱𝐩</m:t>
                          </m:r>
                        </m:fName>
                        <m:e>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m:t>
                              </m:r>
                              <m:nary>
                                <m:naryPr>
                                  <m:ctrlPr>
                                    <a:rPr lang="en-US" b="1" i="1" smtClean="0">
                                      <a:latin typeface="Cambria Math" panose="02040503050406030204" pitchFamily="18" charset="0"/>
                                    </a:rPr>
                                  </m:ctrlPr>
                                </m:naryPr>
                                <m:sub>
                                  <m:r>
                                    <m:rPr>
                                      <m:brk m:alnAt="23"/>
                                    </m:rPr>
                                    <a:rPr lang="en-US" b="1" i="1" smtClean="0">
                                      <a:latin typeface="Cambria Math" panose="02040503050406030204" pitchFamily="18" charset="0"/>
                                    </a:rPr>
                                    <m:t>𝟎</m:t>
                                  </m:r>
                                </m:sub>
                                <m:sup>
                                  <m:r>
                                    <a:rPr lang="en-US" b="1" i="1" smtClean="0">
                                      <a:latin typeface="Cambria Math" panose="02040503050406030204" pitchFamily="18" charset="0"/>
                                    </a:rPr>
                                    <m:t>𝒕</m:t>
                                  </m:r>
                                </m:sup>
                                <m:e>
                                  <m:sSub>
                                    <m:sSubPr>
                                      <m:ctrlPr>
                                        <a:rPr lang="en-US" b="1" i="1">
                                          <a:latin typeface="Cambria Math" panose="02040503050406030204" pitchFamily="18" charset="0"/>
                                        </a:rPr>
                                      </m:ctrlPr>
                                    </m:sSubPr>
                                    <m:e>
                                      <m:r>
                                        <a:rPr lang="en-US" b="1" i="1">
                                          <a:latin typeface="Cambria Math" panose="02040503050406030204" pitchFamily="18" charset="0"/>
                                        </a:rPr>
                                        <m:t>𝒉</m:t>
                                      </m:r>
                                    </m:e>
                                    <m:sub>
                                      <m:r>
                                        <a:rPr lang="en-US" b="1" i="1">
                                          <a:latin typeface="Cambria Math" panose="02040503050406030204" pitchFamily="18" charset="0"/>
                                        </a:rPr>
                                        <m:t>𝒊</m:t>
                                      </m:r>
                                    </m:sub>
                                  </m:sSub>
                                  <m:d>
                                    <m:dPr>
                                      <m:ctrlPr>
                                        <a:rPr lang="en-US" b="1" i="1">
                                          <a:latin typeface="Cambria Math" panose="02040503050406030204" pitchFamily="18" charset="0"/>
                                        </a:rPr>
                                      </m:ctrlPr>
                                    </m:dPr>
                                    <m:e>
                                      <m:r>
                                        <a:rPr lang="en-US" b="1" i="1" smtClean="0">
                                          <a:latin typeface="Cambria Math" panose="02040503050406030204" pitchFamily="18" charset="0"/>
                                        </a:rPr>
                                        <m:t>𝒔</m:t>
                                      </m:r>
                                    </m:e>
                                    <m:e>
                                      <m:sSub>
                                        <m:sSubPr>
                                          <m:ctrlPr>
                                            <a:rPr lang="en-US" b="1" i="1">
                                              <a:latin typeface="Cambria Math" panose="02040503050406030204" pitchFamily="18" charset="0"/>
                                            </a:rPr>
                                          </m:ctrlPr>
                                        </m:sSubPr>
                                        <m:e>
                                          <m:r>
                                            <a:rPr lang="en-US" b="1" i="1">
                                              <a:latin typeface="Cambria Math" panose="02040503050406030204" pitchFamily="18" charset="0"/>
                                            </a:rPr>
                                            <m:t>𝓜</m:t>
                                          </m:r>
                                        </m:e>
                                        <m:sub>
                                          <m:r>
                                            <a:rPr lang="en-US" b="1" i="1">
                                              <a:latin typeface="Cambria Math" panose="02040503050406030204" pitchFamily="18" charset="0"/>
                                            </a:rPr>
                                            <m:t>𝒊</m:t>
                                          </m:r>
                                        </m:sub>
                                      </m:sSub>
                                      <m:d>
                                        <m:dPr>
                                          <m:ctrlPr>
                                            <a:rPr lang="en-US" b="1" i="1">
                                              <a:latin typeface="Cambria Math" panose="02040503050406030204" pitchFamily="18" charset="0"/>
                                            </a:rPr>
                                          </m:ctrlPr>
                                        </m:dPr>
                                        <m:e>
                                          <m:r>
                                            <a:rPr lang="en-US" b="1" i="1" smtClean="0">
                                              <a:latin typeface="Cambria Math" panose="02040503050406030204" pitchFamily="18" charset="0"/>
                                            </a:rPr>
                                            <m:t>𝒔</m:t>
                                          </m:r>
                                        </m:e>
                                      </m:d>
                                    </m:e>
                                  </m:d>
                                  <m:r>
                                    <a:rPr lang="en-US" b="1" i="1" smtClean="0">
                                      <a:latin typeface="Cambria Math" panose="02040503050406030204" pitchFamily="18" charset="0"/>
                                    </a:rPr>
                                    <m:t> </m:t>
                                  </m:r>
                                  <m:r>
                                    <a:rPr lang="en-US" b="1" i="1" smtClean="0">
                                      <a:latin typeface="Cambria Math" panose="02040503050406030204" pitchFamily="18" charset="0"/>
                                    </a:rPr>
                                    <m:t>𝒅𝒔</m:t>
                                  </m:r>
                                </m:e>
                              </m:nary>
                            </m:e>
                          </m:d>
                        </m:e>
                      </m:func>
                    </m:oMath>
                  </m:oMathPara>
                </a14:m>
                <a:endParaRPr lang="en-US" b="1" dirty="0"/>
              </a:p>
            </p:txBody>
          </p:sp>
        </mc:Choice>
        <mc:Fallback xmlns="">
          <p:sp>
            <p:nvSpPr>
              <p:cNvPr id="8" name="TextBox 7"/>
              <p:cNvSpPr txBox="1">
                <a:spLocks noRot="1" noChangeAspect="1" noMove="1" noResize="1" noEditPoints="1" noAdjustHandles="1" noChangeArrowheads="1" noChangeShapeType="1" noTextEdit="1"/>
              </p:cNvSpPr>
              <p:nvPr/>
            </p:nvSpPr>
            <p:spPr>
              <a:xfrm>
                <a:off x="3943245" y="1038140"/>
                <a:ext cx="4242636" cy="62440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087359" y="3826083"/>
                <a:ext cx="6980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accent1"/>
                              </a:solidFill>
                              <a:latin typeface="Cambria Math" panose="02040503050406030204" pitchFamily="18" charset="0"/>
                            </a:rPr>
                          </m:ctrlPr>
                        </m:sSubPr>
                        <m:e>
                          <m:r>
                            <a:rPr lang="en-US" b="1" i="1">
                              <a:solidFill>
                                <a:schemeClr val="accent1"/>
                              </a:solidFill>
                              <a:latin typeface="Cambria Math" panose="02040503050406030204" pitchFamily="18" charset="0"/>
                            </a:rPr>
                            <m:t>𝓜</m:t>
                          </m:r>
                        </m:e>
                        <m:sub>
                          <m:r>
                            <a:rPr lang="en-US" b="1" i="1">
                              <a:solidFill>
                                <a:schemeClr val="accent1"/>
                              </a:solidFill>
                              <a:latin typeface="Cambria Math" panose="02040503050406030204" pitchFamily="18" charset="0"/>
                            </a:rPr>
                            <m:t>𝒊</m:t>
                          </m:r>
                        </m:sub>
                      </m:sSub>
                      <m:d>
                        <m:dPr>
                          <m:ctrlPr>
                            <a:rPr lang="en-US" b="1" i="1">
                              <a:solidFill>
                                <a:schemeClr val="accent1"/>
                              </a:solidFill>
                              <a:latin typeface="Cambria Math" panose="02040503050406030204" pitchFamily="18" charset="0"/>
                            </a:rPr>
                          </m:ctrlPr>
                        </m:dPr>
                        <m:e>
                          <m:r>
                            <a:rPr lang="en-US" b="1" i="1">
                              <a:solidFill>
                                <a:schemeClr val="accent1"/>
                              </a:solidFill>
                              <a:latin typeface="Cambria Math" panose="02040503050406030204" pitchFamily="18" charset="0"/>
                            </a:rPr>
                            <m:t>𝒕</m:t>
                          </m:r>
                        </m:e>
                      </m:d>
                    </m:oMath>
                  </m:oMathPara>
                </a14:m>
                <a:endParaRPr lang="en-US" b="1" dirty="0">
                  <a:solidFill>
                    <a:schemeClr val="accent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087359" y="3826083"/>
                <a:ext cx="698076" cy="276999"/>
              </a:xfrm>
              <a:prstGeom prst="rect">
                <a:avLst/>
              </a:prstGeom>
              <a:blipFill rotWithShape="0">
                <a:blip r:embed="rId4"/>
                <a:stretch>
                  <a:fillRect l="-6087"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145507" y="836244"/>
                <a:ext cx="72648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1"/>
                          </a:solidFill>
                          <a:latin typeface="Cambria Math" panose="02040503050406030204" pitchFamily="18" charset="0"/>
                        </a:rPr>
                        <m:t>𝑺</m:t>
                      </m:r>
                      <m:r>
                        <a:rPr lang="en-US" b="1" i="1" baseline="-25000">
                          <a:solidFill>
                            <a:schemeClr val="accent1"/>
                          </a:solidFill>
                          <a:latin typeface="Cambria Math" panose="02040503050406030204" pitchFamily="18" charset="0"/>
                        </a:rPr>
                        <m:t>𝒊</m:t>
                      </m:r>
                      <m:r>
                        <a:rPr lang="en-US" b="1" i="1" smtClean="0">
                          <a:solidFill>
                            <a:schemeClr val="accent1"/>
                          </a:solidFill>
                          <a:latin typeface="Cambria Math" panose="02040503050406030204" pitchFamily="18" charset="0"/>
                        </a:rPr>
                        <m:t>(</m:t>
                      </m:r>
                      <m:r>
                        <a:rPr lang="en-US" b="1" i="1" smtClean="0">
                          <a:solidFill>
                            <a:schemeClr val="accent1"/>
                          </a:solidFill>
                          <a:latin typeface="Cambria Math" panose="02040503050406030204" pitchFamily="18" charset="0"/>
                        </a:rPr>
                        <m:t>𝒕</m:t>
                      </m:r>
                      <m:r>
                        <a:rPr lang="en-US" b="1" i="1" smtClean="0">
                          <a:solidFill>
                            <a:schemeClr val="accent1"/>
                          </a:solidFill>
                          <a:latin typeface="Cambria Math" panose="02040503050406030204" pitchFamily="18" charset="0"/>
                        </a:rPr>
                        <m:t>)</m:t>
                      </m:r>
                    </m:oMath>
                  </m:oMathPara>
                </a14:m>
                <a:endParaRPr lang="en-US" b="1" dirty="0">
                  <a:solidFill>
                    <a:schemeClr val="accent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2145507" y="836244"/>
                <a:ext cx="726481" cy="369332"/>
              </a:xfrm>
              <a:prstGeom prst="rect">
                <a:avLst/>
              </a:prstGeom>
              <a:blipFill rotWithShape="0">
                <a:blip r:embed="rId5"/>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8" name="Rectangle 147"/>
              <p:cNvSpPr/>
              <p:nvPr/>
            </p:nvSpPr>
            <p:spPr>
              <a:xfrm>
                <a:off x="2133727" y="2239878"/>
                <a:ext cx="74090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1"/>
                          </a:solidFill>
                          <a:latin typeface="Cambria Math" panose="02040503050406030204" pitchFamily="18" charset="0"/>
                        </a:rPr>
                        <m:t>𝒉</m:t>
                      </m:r>
                      <m:r>
                        <a:rPr lang="en-US" b="1" i="1" baseline="-25000">
                          <a:solidFill>
                            <a:schemeClr val="accent1"/>
                          </a:solidFill>
                          <a:latin typeface="Cambria Math" panose="02040503050406030204" pitchFamily="18" charset="0"/>
                        </a:rPr>
                        <m:t>𝒊</m:t>
                      </m:r>
                      <m:r>
                        <a:rPr lang="en-US" b="1" i="1" smtClean="0">
                          <a:solidFill>
                            <a:schemeClr val="accent1"/>
                          </a:solidFill>
                          <a:latin typeface="Cambria Math" panose="02040503050406030204" pitchFamily="18" charset="0"/>
                        </a:rPr>
                        <m:t>(</m:t>
                      </m:r>
                      <m:r>
                        <a:rPr lang="en-US" b="1" i="1" smtClean="0">
                          <a:solidFill>
                            <a:schemeClr val="accent1"/>
                          </a:solidFill>
                          <a:latin typeface="Cambria Math" panose="02040503050406030204" pitchFamily="18" charset="0"/>
                        </a:rPr>
                        <m:t>𝒕</m:t>
                      </m:r>
                      <m:r>
                        <a:rPr lang="en-US" b="1" i="1" smtClean="0">
                          <a:solidFill>
                            <a:schemeClr val="accent1"/>
                          </a:solidFill>
                          <a:latin typeface="Cambria Math" panose="02040503050406030204" pitchFamily="18" charset="0"/>
                        </a:rPr>
                        <m:t>)</m:t>
                      </m:r>
                    </m:oMath>
                  </m:oMathPara>
                </a14:m>
                <a:endParaRPr lang="en-US" b="1" dirty="0">
                  <a:solidFill>
                    <a:schemeClr val="accent1"/>
                  </a:solidFill>
                </a:endParaRPr>
              </a:p>
            </p:txBody>
          </p:sp>
        </mc:Choice>
        <mc:Fallback xmlns="">
          <p:sp>
            <p:nvSpPr>
              <p:cNvPr id="148" name="Rectangle 147"/>
              <p:cNvSpPr>
                <a:spLocks noRot="1" noChangeAspect="1" noMove="1" noResize="1" noEditPoints="1" noAdjustHandles="1" noChangeArrowheads="1" noChangeShapeType="1" noTextEdit="1"/>
              </p:cNvSpPr>
              <p:nvPr/>
            </p:nvSpPr>
            <p:spPr>
              <a:xfrm>
                <a:off x="2133727" y="2239878"/>
                <a:ext cx="740907" cy="369332"/>
              </a:xfrm>
              <a:prstGeom prst="rect">
                <a:avLst/>
              </a:prstGeom>
              <a:blipFill rotWithShape="0">
                <a:blip r:embed="rId6"/>
                <a:stretch>
                  <a:fillRect b="-14754"/>
                </a:stretch>
              </a:blipFill>
            </p:spPr>
            <p:txBody>
              <a:bodyPr/>
              <a:lstStyle/>
              <a:p>
                <a:r>
                  <a:rPr lang="en-US">
                    <a:noFill/>
                  </a:rPr>
                  <a:t> </a:t>
                </a:r>
              </a:p>
            </p:txBody>
          </p:sp>
        </mc:Fallback>
      </mc:AlternateContent>
      <p:sp>
        <p:nvSpPr>
          <p:cNvPr id="14" name="TextBox 13"/>
          <p:cNvSpPr txBox="1"/>
          <p:nvPr/>
        </p:nvSpPr>
        <p:spPr>
          <a:xfrm>
            <a:off x="3901363" y="631647"/>
            <a:ext cx="3171061" cy="369332"/>
          </a:xfrm>
          <a:prstGeom prst="rect">
            <a:avLst/>
          </a:prstGeom>
          <a:noFill/>
        </p:spPr>
        <p:txBody>
          <a:bodyPr wrap="none" rtlCol="0">
            <a:spAutoFit/>
          </a:bodyPr>
          <a:lstStyle/>
          <a:p>
            <a:r>
              <a:rPr lang="en-US" dirty="0"/>
              <a:t>►Individual survival function:</a:t>
            </a:r>
          </a:p>
        </p:txBody>
      </p:sp>
      <mc:AlternateContent xmlns:mc="http://schemas.openxmlformats.org/markup-compatibility/2006" xmlns:a14="http://schemas.microsoft.com/office/drawing/2010/main">
        <mc:Choice Requires="a14">
          <p:sp>
            <p:nvSpPr>
              <p:cNvPr id="149" name="TextBox 148"/>
              <p:cNvSpPr txBox="1"/>
              <p:nvPr/>
            </p:nvSpPr>
            <p:spPr>
              <a:xfrm>
                <a:off x="3904483" y="1779009"/>
                <a:ext cx="5198859" cy="1338828"/>
              </a:xfrm>
              <a:prstGeom prst="rect">
                <a:avLst/>
              </a:prstGeom>
              <a:noFill/>
            </p:spPr>
            <p:txBody>
              <a:bodyPr wrap="none" rtlCol="0">
                <a:spAutoFit/>
              </a:bodyPr>
              <a:lstStyle/>
              <a:p>
                <a:pPr>
                  <a:lnSpc>
                    <a:spcPct val="150000"/>
                  </a:lnSpc>
                </a:pPr>
                <a:r>
                  <a:rPr lang="en-US" dirty="0"/>
                  <a:t>► Log-likelihood is maximized for </a:t>
                </a:r>
                <a14:m>
                  <m:oMath xmlns:m="http://schemas.openxmlformats.org/officeDocument/2006/math">
                    <m:d>
                      <m:dPr>
                        <m:begChr m:val="{"/>
                        <m:endChr m:val="}"/>
                        <m:ctrlPr>
                          <a:rPr lang="en-US" b="0" i="1" smtClean="0">
                            <a:latin typeface="Cambria Math" panose="02040503050406030204" pitchFamily="18" charset="0"/>
                          </a:rPr>
                        </m:ctrlPr>
                      </m:dPr>
                      <m:e>
                        <m:r>
                          <a:rPr lang="en-US" b="1" i="1" smtClean="0">
                            <a:latin typeface="Cambria Math" panose="02040503050406030204" pitchFamily="18" charset="0"/>
                          </a:rPr>
                          <m:t>𝑻</m:t>
                        </m:r>
                        <m:r>
                          <a:rPr lang="en-US" b="1" i="1" baseline="-25000" smtClean="0">
                            <a:latin typeface="Cambria Math" panose="02040503050406030204" pitchFamily="18" charset="0"/>
                          </a:rPr>
                          <m:t>𝒊</m:t>
                        </m:r>
                        <m:r>
                          <a:rPr lang="en-US" b="1" i="1" smtClean="0">
                            <a:latin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𝜹</m:t>
                        </m:r>
                        <m:r>
                          <a:rPr lang="en-US" b="1" i="1" baseline="-25000" smtClean="0">
                            <a:latin typeface="Cambria Math" panose="02040503050406030204" pitchFamily="18" charset="0"/>
                            <a:ea typeface="Cambria Math" panose="02040503050406030204" pitchFamily="18" charset="0"/>
                          </a:rPr>
                          <m:t>𝒊</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𝒚𝒊</m:t>
                        </m:r>
                      </m:e>
                    </m:d>
                  </m:oMath>
                </a14:m>
                <a:endParaRPr lang="en-US" dirty="0"/>
              </a:p>
              <a:p>
                <a:pPr marL="285750" indent="-285750">
                  <a:buFont typeface="Arial" panose="020B0604020202020204" pitchFamily="34" charset="0"/>
                  <a:buChar char="•"/>
                </a:pPr>
                <a14:m>
                  <m:oMath xmlns:m="http://schemas.openxmlformats.org/officeDocument/2006/math">
                    <m:r>
                      <a:rPr lang="en-US" b="1" i="1">
                        <a:latin typeface="Cambria Math" panose="02040503050406030204" pitchFamily="18" charset="0"/>
                      </a:rPr>
                      <m:t>𝑻</m:t>
                    </m:r>
                    <m:r>
                      <a:rPr lang="en-US" b="1" i="1" baseline="-25000">
                        <a:latin typeface="Cambria Math" panose="02040503050406030204" pitchFamily="18" charset="0"/>
                      </a:rPr>
                      <m:t>𝒊</m:t>
                    </m:r>
                  </m:oMath>
                </a14:m>
                <a:r>
                  <a:rPr lang="en-US" dirty="0"/>
                  <a:t> is the time to event</a:t>
                </a:r>
              </a:p>
              <a:p>
                <a:pPr marL="285750" indent="-285750">
                  <a:buFont typeface="Arial" panose="020B0604020202020204" pitchFamily="34" charset="0"/>
                  <a:buChar char="•"/>
                </a:pPr>
                <a14:m>
                  <m:oMath xmlns:m="http://schemas.openxmlformats.org/officeDocument/2006/math">
                    <m:r>
                      <a:rPr lang="en-US" b="1" i="1">
                        <a:latin typeface="Cambria Math" panose="02040503050406030204" pitchFamily="18" charset="0"/>
                        <a:ea typeface="Cambria Math" panose="02040503050406030204" pitchFamily="18" charset="0"/>
                      </a:rPr>
                      <m:t>𝜹</m:t>
                    </m:r>
                    <m:r>
                      <a:rPr lang="en-US" b="1" i="1" baseline="-25000">
                        <a:latin typeface="Cambria Math" panose="02040503050406030204" pitchFamily="18" charset="0"/>
                        <a:ea typeface="Cambria Math" panose="02040503050406030204" pitchFamily="18" charset="0"/>
                      </a:rPr>
                      <m:t>𝒊</m:t>
                    </m:r>
                  </m:oMath>
                </a14:m>
                <a:r>
                  <a:rPr lang="en-US" dirty="0"/>
                  <a:t> is the censoring indicator		   for </a:t>
                </a:r>
                <a:r>
                  <a:rPr lang="en-US" i="1" dirty="0" err="1"/>
                  <a:t>i</a:t>
                </a:r>
                <a:r>
                  <a:rPr lang="en-US" dirty="0" err="1"/>
                  <a:t>th</a:t>
                </a:r>
                <a:r>
                  <a:rPr lang="en-US" dirty="0"/>
                  <a:t> subj.</a:t>
                </a:r>
              </a:p>
              <a:p>
                <a:pPr marL="285750" indent="-285750">
                  <a:buFont typeface="Arial" panose="020B0604020202020204" pitchFamily="34" charset="0"/>
                  <a:buChar char="•"/>
                </a:pPr>
                <a14:m>
                  <m:oMath xmlns:m="http://schemas.openxmlformats.org/officeDocument/2006/math">
                    <m:r>
                      <a:rPr lang="en-US" b="1" i="1">
                        <a:latin typeface="Cambria Math" panose="02040503050406030204" pitchFamily="18" charset="0"/>
                        <a:ea typeface="Cambria Math" panose="02040503050406030204" pitchFamily="18" charset="0"/>
                      </a:rPr>
                      <m:t>𝒚</m:t>
                    </m:r>
                    <m:r>
                      <a:rPr lang="en-US" b="1" i="1" baseline="-25000">
                        <a:latin typeface="Cambria Math" panose="02040503050406030204" pitchFamily="18" charset="0"/>
                        <a:ea typeface="Cambria Math" panose="02040503050406030204" pitchFamily="18" charset="0"/>
                      </a:rPr>
                      <m:t>𝒊</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𝒕</m:t>
                    </m:r>
                    <m:r>
                      <a:rPr lang="en-US" b="1" i="1" smtClean="0">
                        <a:latin typeface="Cambria Math" panose="02040503050406030204" pitchFamily="18" charset="0"/>
                        <a:ea typeface="Cambria Math" panose="02040503050406030204" pitchFamily="18" charset="0"/>
                      </a:rPr>
                      <m:t>)</m:t>
                    </m:r>
                  </m:oMath>
                </a14:m>
                <a:r>
                  <a:rPr lang="en-US" dirty="0"/>
                  <a:t> is the </a:t>
                </a:r>
                <a:r>
                  <a:rPr lang="en-US" u="sng" dirty="0"/>
                  <a:t>longitudinal evolution</a:t>
                </a:r>
                <a:r>
                  <a:rPr lang="en-US" dirty="0"/>
                  <a:t> </a:t>
                </a:r>
              </a:p>
            </p:txBody>
          </p:sp>
        </mc:Choice>
        <mc:Fallback xmlns="">
          <p:sp>
            <p:nvSpPr>
              <p:cNvPr id="149" name="TextBox 148"/>
              <p:cNvSpPr txBox="1">
                <a:spLocks noRot="1" noChangeAspect="1" noMove="1" noResize="1" noEditPoints="1" noAdjustHandles="1" noChangeArrowheads="1" noChangeShapeType="1" noTextEdit="1"/>
              </p:cNvSpPr>
              <p:nvPr/>
            </p:nvSpPr>
            <p:spPr>
              <a:xfrm>
                <a:off x="3904483" y="1779009"/>
                <a:ext cx="5198859" cy="1338828"/>
              </a:xfrm>
              <a:prstGeom prst="rect">
                <a:avLst/>
              </a:prstGeom>
              <a:blipFill rotWithShape="0">
                <a:blip r:embed="rId7"/>
                <a:stretch>
                  <a:fillRect l="-938" r="-234" b="-6849"/>
                </a:stretch>
              </a:blipFill>
            </p:spPr>
            <p:txBody>
              <a:bodyPr/>
              <a:lstStyle/>
              <a:p>
                <a:r>
                  <a:rPr lang="en-US">
                    <a:noFill/>
                  </a:rPr>
                  <a:t> </a:t>
                </a:r>
              </a:p>
            </p:txBody>
          </p:sp>
        </mc:Fallback>
      </mc:AlternateContent>
      <p:sp>
        <p:nvSpPr>
          <p:cNvPr id="15" name="Right Brace 14"/>
          <p:cNvSpPr/>
          <p:nvPr/>
        </p:nvSpPr>
        <p:spPr>
          <a:xfrm>
            <a:off x="7591924" y="2287950"/>
            <a:ext cx="189547" cy="820209"/>
          </a:xfrm>
          <a:prstGeom prst="rightBrace">
            <a:avLst>
              <a:gd name="adj1" fmla="val 27730"/>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2845744" y="4151461"/>
                <a:ext cx="54822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0000FF"/>
                          </a:solidFill>
                          <a:latin typeface="Cambria Math" panose="02040503050406030204" pitchFamily="18" charset="0"/>
                          <a:ea typeface="Cambria Math" panose="02040503050406030204" pitchFamily="18" charset="0"/>
                        </a:rPr>
                        <m:t>𝒚</m:t>
                      </m:r>
                      <m:r>
                        <a:rPr lang="en-US" b="1" i="1" baseline="-25000">
                          <a:solidFill>
                            <a:srgbClr val="0000FF"/>
                          </a:solidFill>
                          <a:latin typeface="Cambria Math" panose="02040503050406030204" pitchFamily="18" charset="0"/>
                          <a:ea typeface="Cambria Math" panose="02040503050406030204" pitchFamily="18" charset="0"/>
                        </a:rPr>
                        <m:t>𝒊</m:t>
                      </m:r>
                      <m:r>
                        <a:rPr lang="en-US" b="1" i="1">
                          <a:solidFill>
                            <a:srgbClr val="0000FF"/>
                          </a:solidFill>
                          <a:latin typeface="Cambria Math" panose="02040503050406030204" pitchFamily="18" charset="0"/>
                          <a:ea typeface="Cambria Math" panose="02040503050406030204" pitchFamily="18" charset="0"/>
                        </a:rPr>
                        <m:t>(</m:t>
                      </m:r>
                      <m:r>
                        <a:rPr lang="en-US" b="1" i="1">
                          <a:solidFill>
                            <a:srgbClr val="0000FF"/>
                          </a:solidFill>
                          <a:latin typeface="Cambria Math" panose="02040503050406030204" pitchFamily="18" charset="0"/>
                          <a:ea typeface="Cambria Math" panose="02040503050406030204" pitchFamily="18" charset="0"/>
                        </a:rPr>
                        <m:t>𝒕</m:t>
                      </m:r>
                      <m:r>
                        <a:rPr lang="en-US" b="1" i="1">
                          <a:solidFill>
                            <a:srgbClr val="0000FF"/>
                          </a:solidFill>
                          <a:latin typeface="Cambria Math" panose="02040503050406030204" pitchFamily="18" charset="0"/>
                          <a:ea typeface="Cambria Math" panose="02040503050406030204" pitchFamily="18" charset="0"/>
                        </a:rPr>
                        <m:t>)</m:t>
                      </m:r>
                    </m:oMath>
                  </m:oMathPara>
                </a14:m>
                <a:endParaRPr lang="en-US" dirty="0">
                  <a:solidFill>
                    <a:srgbClr val="0000FF"/>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845744" y="4151461"/>
                <a:ext cx="548227" cy="276999"/>
              </a:xfrm>
              <a:prstGeom prst="rect">
                <a:avLst/>
              </a:prstGeom>
              <a:blipFill rotWithShape="0">
                <a:blip r:embed="rId8"/>
                <a:stretch>
                  <a:fillRect l="-8889" r="-14444" b="-37778"/>
                </a:stretch>
              </a:blipFill>
            </p:spPr>
            <p:txBody>
              <a:bodyPr/>
              <a:lstStyle/>
              <a:p>
                <a:r>
                  <a:rPr lang="en-US">
                    <a:noFill/>
                  </a:rPr>
                  <a:t> </a:t>
                </a:r>
              </a:p>
            </p:txBody>
          </p:sp>
        </mc:Fallback>
      </mc:AlternateContent>
      <p:sp>
        <p:nvSpPr>
          <p:cNvPr id="19" name="TextBox 18"/>
          <p:cNvSpPr txBox="1"/>
          <p:nvPr/>
        </p:nvSpPr>
        <p:spPr>
          <a:xfrm>
            <a:off x="5317958" y="3453095"/>
            <a:ext cx="2300630" cy="369332"/>
          </a:xfrm>
          <a:prstGeom prst="rect">
            <a:avLst/>
          </a:prstGeom>
          <a:noFill/>
        </p:spPr>
        <p:txBody>
          <a:bodyPr wrap="none" rtlCol="0">
            <a:spAutoFit/>
          </a:bodyPr>
          <a:lstStyle/>
          <a:p>
            <a:r>
              <a:rPr lang="en-US" i="1" dirty="0"/>
              <a:t>measured with error!</a:t>
            </a:r>
          </a:p>
        </p:txBody>
      </p:sp>
      <p:cxnSp>
        <p:nvCxnSpPr>
          <p:cNvPr id="23" name="Straight Arrow Connector 22"/>
          <p:cNvCxnSpPr/>
          <p:nvPr/>
        </p:nvCxnSpPr>
        <p:spPr>
          <a:xfrm flipH="1">
            <a:off x="5582653" y="3046134"/>
            <a:ext cx="530038" cy="508717"/>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943245" y="3911492"/>
            <a:ext cx="5059468" cy="646331"/>
          </a:xfrm>
          <a:prstGeom prst="rect">
            <a:avLst/>
          </a:prstGeom>
          <a:noFill/>
        </p:spPr>
        <p:txBody>
          <a:bodyPr wrap="square" rtlCol="0">
            <a:spAutoFit/>
          </a:bodyPr>
          <a:lstStyle/>
          <a:p>
            <a:r>
              <a:rPr lang="en-US" dirty="0"/>
              <a:t>► Maximization is conditional on baseline covariates</a:t>
            </a:r>
          </a:p>
        </p:txBody>
      </p:sp>
      <p:sp>
        <p:nvSpPr>
          <p:cNvPr id="150" name="TextBox 149"/>
          <p:cNvSpPr txBox="1"/>
          <p:nvPr/>
        </p:nvSpPr>
        <p:spPr>
          <a:xfrm>
            <a:off x="3837033" y="4600879"/>
            <a:ext cx="3106941" cy="461665"/>
          </a:xfrm>
          <a:prstGeom prst="rect">
            <a:avLst/>
          </a:prstGeom>
          <a:noFill/>
        </p:spPr>
        <p:txBody>
          <a:bodyPr wrap="none" rtlCol="0">
            <a:spAutoFit/>
          </a:bodyPr>
          <a:lstStyle/>
          <a:p>
            <a:r>
              <a:rPr lang="en-US" sz="1200" b="1" i="1" dirty="0"/>
              <a:t>Ibrahim 2010, J </a:t>
            </a:r>
            <a:r>
              <a:rPr lang="en-US" sz="1200" b="1" i="1" dirty="0" err="1"/>
              <a:t>Clin</a:t>
            </a:r>
            <a:r>
              <a:rPr lang="en-US" sz="1200" b="1" i="1" dirty="0"/>
              <a:t> </a:t>
            </a:r>
            <a:r>
              <a:rPr lang="en-US" sz="1200" b="1" i="1" dirty="0" err="1"/>
              <a:t>Oncol</a:t>
            </a:r>
            <a:r>
              <a:rPr lang="en-US" sz="1200" b="1" i="1" dirty="0"/>
              <a:t> 28:2796-2801</a:t>
            </a:r>
          </a:p>
          <a:p>
            <a:r>
              <a:rPr lang="en-US" sz="1200" b="1" i="1" dirty="0" err="1"/>
              <a:t>Rizopoulos</a:t>
            </a:r>
            <a:r>
              <a:rPr lang="en-US" sz="1200" b="1" i="1" dirty="0"/>
              <a:t> 2010, J Stat Soft 35:1-33</a:t>
            </a:r>
          </a:p>
        </p:txBody>
      </p:sp>
    </p:spTree>
    <p:extLst>
      <p:ext uri="{BB962C8B-B14F-4D97-AF65-F5344CB8AC3E}">
        <p14:creationId xmlns:p14="http://schemas.microsoft.com/office/powerpoint/2010/main" val="402168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C4F54F3-C349-4609-AFEE-01462D5C7942}" type="slidenum">
              <a:rPr lang="en-GB" smtClean="0"/>
              <a:pPr/>
              <a:t>6</a:t>
            </a:fld>
            <a:endParaRPr lang="en-GB" dirty="0"/>
          </a:p>
        </p:txBody>
      </p:sp>
      <p:sp>
        <p:nvSpPr>
          <p:cNvPr id="3" name="Title 2"/>
          <p:cNvSpPr>
            <a:spLocks noGrp="1"/>
          </p:cNvSpPr>
          <p:nvPr>
            <p:ph type="title"/>
          </p:nvPr>
        </p:nvSpPr>
        <p:spPr>
          <a:xfrm>
            <a:off x="237062" y="144000"/>
            <a:ext cx="8129172" cy="504000"/>
          </a:xfrm>
        </p:spPr>
        <p:txBody>
          <a:bodyPr/>
          <a:lstStyle/>
          <a:p>
            <a:r>
              <a:rPr lang="en-US" dirty="0"/>
              <a:t>Joint model of survival and patient response</a:t>
            </a:r>
            <a:br>
              <a:rPr lang="en-US" dirty="0"/>
            </a:br>
            <a:r>
              <a:rPr lang="en-US" sz="1800" dirty="0"/>
              <a:t>Time-dependent slopes</a:t>
            </a:r>
          </a:p>
        </p:txBody>
      </p:sp>
      <mc:AlternateContent xmlns:mc="http://schemas.openxmlformats.org/markup-compatibility/2006" xmlns:a14="http://schemas.microsoft.com/office/drawing/2010/main">
        <mc:Choice Requires="a14">
          <p:sp>
            <p:nvSpPr>
              <p:cNvPr id="4" name="TextBox 3"/>
              <p:cNvSpPr txBox="1"/>
              <p:nvPr/>
            </p:nvSpPr>
            <p:spPr>
              <a:xfrm>
                <a:off x="232666" y="839116"/>
                <a:ext cx="5240987" cy="1278812"/>
              </a:xfrm>
              <a:prstGeom prst="rect">
                <a:avLst/>
              </a:prstGeom>
              <a:noFill/>
            </p:spPr>
            <p:txBody>
              <a:bodyPr wrap="none" rtlCol="0">
                <a:spAutoFit/>
              </a:bodyPr>
              <a:lstStyle/>
              <a:p>
                <a:r>
                  <a:rPr lang="en-GB" sz="1400" b="1" dirty="0">
                    <a:solidFill>
                      <a:srgbClr val="0D29B3"/>
                    </a:solidFill>
                  </a:rPr>
                  <a:t>Joint model</a:t>
                </a:r>
                <a:endParaRPr lang="en-US" sz="1400" b="1" dirty="0">
                  <a:solidFill>
                    <a:srgbClr val="0D29B3"/>
                  </a:solidFill>
                </a:endParaRPr>
              </a:p>
              <a:p>
                <a:pPr/>
                <a14:m>
                  <m:oMathPara xmlns:m="http://schemas.openxmlformats.org/officeDocument/2006/math">
                    <m:oMathParaPr>
                      <m:jc m:val="left"/>
                    </m:oMathParaPr>
                    <m:oMath xmlns:m="http://schemas.openxmlformats.org/officeDocument/2006/math">
                      <m:d>
                        <m:dPr>
                          <m:begChr m:val="{"/>
                          <m:endChr m:val=""/>
                          <m:ctrlPr>
                            <a:rPr lang="en-US" sz="1400" b="1" i="1">
                              <a:latin typeface="Cambria Math" panose="02040503050406030204" pitchFamily="18" charset="0"/>
                            </a:rPr>
                          </m:ctrlPr>
                        </m:dPr>
                        <m:e>
                          <m:eqArr>
                            <m:eqArrPr>
                              <m:ctrlPr>
                                <a:rPr lang="en-US" sz="1400" b="1" i="1">
                                  <a:latin typeface="Cambria Math" panose="02040503050406030204" pitchFamily="18" charset="0"/>
                                </a:rPr>
                              </m:ctrlPr>
                            </m:eqArrPr>
                            <m:e>
                              <m:sSub>
                                <m:sSubPr>
                                  <m:ctrlPr>
                                    <a:rPr lang="en-US" sz="1400" b="1" i="1" smtClean="0">
                                      <a:latin typeface="Cambria Math" panose="02040503050406030204" pitchFamily="18" charset="0"/>
                                    </a:rPr>
                                  </m:ctrlPr>
                                </m:sSubPr>
                                <m:e>
                                  <m:r>
                                    <a:rPr lang="en-US" sz="1400" b="1" i="1">
                                      <a:latin typeface="Cambria Math" panose="02040503050406030204" pitchFamily="18" charset="0"/>
                                    </a:rPr>
                                    <m:t>𝒉</m:t>
                                  </m:r>
                                </m:e>
                                <m:sub>
                                  <m:r>
                                    <a:rPr lang="en-US" sz="1400" b="1" i="1">
                                      <a:latin typeface="Cambria Math" panose="02040503050406030204" pitchFamily="18" charset="0"/>
                                    </a:rPr>
                                    <m:t>𝒊</m:t>
                                  </m:r>
                                </m:sub>
                              </m:sSub>
                              <m:d>
                                <m:dPr>
                                  <m:ctrlPr>
                                    <a:rPr lang="en-US" sz="1400" b="1" i="1">
                                      <a:latin typeface="Cambria Math" panose="02040503050406030204" pitchFamily="18" charset="0"/>
                                    </a:rPr>
                                  </m:ctrlPr>
                                </m:dPr>
                                <m:e>
                                  <m:r>
                                    <a:rPr lang="en-US" sz="1400" b="1" i="1">
                                      <a:latin typeface="Cambria Math" panose="02040503050406030204" pitchFamily="18" charset="0"/>
                                    </a:rPr>
                                    <m:t>𝒕</m:t>
                                  </m:r>
                                </m:e>
                                <m:e>
                                  <m:sSub>
                                    <m:sSubPr>
                                      <m:ctrlPr>
                                        <a:rPr lang="en-US" sz="1400" b="1" i="1">
                                          <a:latin typeface="Cambria Math" panose="02040503050406030204" pitchFamily="18" charset="0"/>
                                        </a:rPr>
                                      </m:ctrlPr>
                                    </m:sSubPr>
                                    <m:e>
                                      <m:r>
                                        <a:rPr lang="en-US" sz="1400" b="1" i="1">
                                          <a:latin typeface="Cambria Math" panose="02040503050406030204" pitchFamily="18" charset="0"/>
                                        </a:rPr>
                                        <m:t>𝓜</m:t>
                                      </m:r>
                                    </m:e>
                                    <m:sub>
                                      <m:r>
                                        <a:rPr lang="en-US" sz="1400" b="1" i="1">
                                          <a:latin typeface="Cambria Math" panose="02040503050406030204" pitchFamily="18" charset="0"/>
                                        </a:rPr>
                                        <m:t>𝒊</m:t>
                                      </m:r>
                                    </m:sub>
                                  </m:sSub>
                                  <m:d>
                                    <m:dPr>
                                      <m:ctrlPr>
                                        <a:rPr lang="en-US" sz="1400" b="1" i="1">
                                          <a:latin typeface="Cambria Math" panose="02040503050406030204" pitchFamily="18" charset="0"/>
                                        </a:rPr>
                                      </m:ctrlPr>
                                    </m:dPr>
                                    <m:e>
                                      <m:r>
                                        <a:rPr lang="en-US" sz="1400" b="1" i="1">
                                          <a:latin typeface="Cambria Math" panose="02040503050406030204" pitchFamily="18" charset="0"/>
                                        </a:rPr>
                                        <m:t>𝒕</m:t>
                                      </m:r>
                                    </m:e>
                                  </m:d>
                                </m:e>
                              </m:d>
                              <m:r>
                                <a:rPr lang="en-US" sz="1400" b="1" i="1">
                                  <a:latin typeface="Cambria Math" panose="02040503050406030204" pitchFamily="18" charset="0"/>
                                </a:rPr>
                                <m:t>=</m:t>
                              </m:r>
                              <m:sSub>
                                <m:sSubPr>
                                  <m:ctrlPr>
                                    <a:rPr lang="en-US" sz="1400" b="1" i="1">
                                      <a:latin typeface="Cambria Math" panose="02040503050406030204" pitchFamily="18" charset="0"/>
                                    </a:rPr>
                                  </m:ctrlPr>
                                </m:sSubPr>
                                <m:e>
                                  <m:r>
                                    <a:rPr lang="en-US" sz="1400" b="1" i="1">
                                      <a:latin typeface="Cambria Math" panose="02040503050406030204" pitchFamily="18" charset="0"/>
                                    </a:rPr>
                                    <m:t>𝒉</m:t>
                                  </m:r>
                                </m:e>
                                <m:sub>
                                  <m:r>
                                    <a:rPr lang="en-US" sz="1400" b="1" i="1">
                                      <a:latin typeface="Cambria Math" panose="02040503050406030204" pitchFamily="18" charset="0"/>
                                    </a:rPr>
                                    <m:t>𝟎</m:t>
                                  </m:r>
                                </m:sub>
                              </m:sSub>
                              <m:r>
                                <a:rPr lang="en-US" sz="1400" b="1" i="1">
                                  <a:latin typeface="Cambria Math" panose="02040503050406030204" pitchFamily="18" charset="0"/>
                                </a:rPr>
                                <m:t>(</m:t>
                              </m:r>
                              <m:r>
                                <a:rPr lang="en-US" sz="1400" b="1" i="1">
                                  <a:latin typeface="Cambria Math" panose="02040503050406030204" pitchFamily="18" charset="0"/>
                                </a:rPr>
                                <m:t>𝒕</m:t>
                              </m:r>
                              <m:r>
                                <a:rPr lang="en-US" sz="1400" b="1" i="1">
                                  <a:latin typeface="Cambria Math" panose="02040503050406030204" pitchFamily="18" charset="0"/>
                                </a:rPr>
                                <m:t>)∙</m:t>
                              </m:r>
                              <m:func>
                                <m:funcPr>
                                  <m:ctrlPr>
                                    <a:rPr lang="en-US" sz="1400" b="1" i="1">
                                      <a:latin typeface="Cambria Math" panose="02040503050406030204" pitchFamily="18" charset="0"/>
                                    </a:rPr>
                                  </m:ctrlPr>
                                </m:funcPr>
                                <m:fName>
                                  <m:r>
                                    <a:rPr lang="en-US" sz="1400" b="1" i="0">
                                      <a:latin typeface="Cambria Math" panose="02040503050406030204" pitchFamily="18" charset="0"/>
                                    </a:rPr>
                                    <m:t>𝐞𝐱𝐩</m:t>
                                  </m:r>
                                </m:fName>
                                <m:e>
                                  <m:d>
                                    <m:dPr>
                                      <m:ctrlPr>
                                        <a:rPr lang="en-US" sz="1400" b="1" i="1">
                                          <a:latin typeface="Cambria Math" panose="02040503050406030204" pitchFamily="18" charset="0"/>
                                        </a:rPr>
                                      </m:ctrlPr>
                                    </m:dPr>
                                    <m:e>
                                      <m:sSup>
                                        <m:sSupPr>
                                          <m:ctrlPr>
                                            <a:rPr lang="en-US" sz="1400" b="1" i="1">
                                              <a:latin typeface="Cambria Math" panose="02040503050406030204" pitchFamily="18" charset="0"/>
                                            </a:rPr>
                                          </m:ctrlPr>
                                        </m:sSupPr>
                                        <m:e>
                                          <m:r>
                                            <a:rPr lang="en-US" sz="1400" b="1" i="1">
                                              <a:latin typeface="Cambria Math" panose="02040503050406030204" pitchFamily="18" charset="0"/>
                                            </a:rPr>
                                            <m:t>𝜸</m:t>
                                          </m:r>
                                        </m:e>
                                        <m:sup>
                                          <m:r>
                                            <a:rPr lang="en-US" sz="1400" b="1" i="0">
                                              <a:latin typeface="Cambria Math" panose="02040503050406030204" pitchFamily="18" charset="0"/>
                                            </a:rPr>
                                            <m:t>𝐓</m:t>
                                          </m:r>
                                        </m:sup>
                                      </m:sSup>
                                      <m:sSub>
                                        <m:sSubPr>
                                          <m:ctrlPr>
                                            <a:rPr lang="en-US" sz="1400" b="1" i="1">
                                              <a:latin typeface="Cambria Math" panose="02040503050406030204" pitchFamily="18" charset="0"/>
                                            </a:rPr>
                                          </m:ctrlPr>
                                        </m:sSubPr>
                                        <m:e>
                                          <m:r>
                                            <a:rPr lang="en-US" sz="1400" b="1" i="1">
                                              <a:latin typeface="Cambria Math" panose="02040503050406030204" pitchFamily="18" charset="0"/>
                                            </a:rPr>
                                            <m:t>𝒘</m:t>
                                          </m:r>
                                        </m:e>
                                        <m:sub>
                                          <m:r>
                                            <a:rPr lang="en-US" sz="1400" b="1" i="1">
                                              <a:latin typeface="Cambria Math" panose="02040503050406030204" pitchFamily="18" charset="0"/>
                                            </a:rPr>
                                            <m:t>𝒊</m:t>
                                          </m:r>
                                        </m:sub>
                                      </m:sSub>
                                      <m:r>
                                        <a:rPr lang="en-US" sz="1400" b="1" i="1">
                                          <a:latin typeface="Cambria Math" panose="02040503050406030204" pitchFamily="18" charset="0"/>
                                        </a:rPr>
                                        <m:t>+</m:t>
                                      </m:r>
                                      <m:sSub>
                                        <m:sSubPr>
                                          <m:ctrlPr>
                                            <a:rPr lang="en-US" sz="1400" b="1" i="1" smtClean="0">
                                              <a:solidFill>
                                                <a:srgbClr val="7030A0"/>
                                              </a:solidFill>
                                              <a:latin typeface="Cambria Math" panose="02040503050406030204" pitchFamily="18" charset="0"/>
                                            </a:rPr>
                                          </m:ctrlPr>
                                        </m:sSubPr>
                                        <m:e>
                                          <m:r>
                                            <a:rPr lang="en-US" sz="1400" b="1" i="1">
                                              <a:solidFill>
                                                <a:srgbClr val="7030A0"/>
                                              </a:solidFill>
                                              <a:latin typeface="Cambria Math" panose="02040503050406030204" pitchFamily="18" charset="0"/>
                                            </a:rPr>
                                            <m:t>𝜶</m:t>
                                          </m:r>
                                        </m:e>
                                        <m:sub>
                                          <m:r>
                                            <a:rPr lang="en-US" sz="1400" b="1" i="1" smtClean="0">
                                              <a:solidFill>
                                                <a:srgbClr val="7030A0"/>
                                              </a:solidFill>
                                              <a:latin typeface="Cambria Math" panose="02040503050406030204" pitchFamily="18" charset="0"/>
                                            </a:rPr>
                                            <m:t>𝟎</m:t>
                                          </m:r>
                                        </m:sub>
                                      </m:sSub>
                                      <m:r>
                                        <a:rPr lang="en-US" sz="1400" b="1" i="1">
                                          <a:solidFill>
                                            <a:srgbClr val="7030A0"/>
                                          </a:solidFill>
                                          <a:latin typeface="Cambria Math" panose="02040503050406030204" pitchFamily="18" charset="0"/>
                                        </a:rPr>
                                        <m:t>∙</m:t>
                                      </m:r>
                                      <m:sSub>
                                        <m:sSubPr>
                                          <m:ctrlPr>
                                            <a:rPr lang="en-US" sz="1400" b="1" i="1">
                                              <a:solidFill>
                                                <a:srgbClr val="7030A0"/>
                                              </a:solidFill>
                                              <a:latin typeface="Cambria Math" panose="02040503050406030204" pitchFamily="18" charset="0"/>
                                            </a:rPr>
                                          </m:ctrlPr>
                                        </m:sSubPr>
                                        <m:e>
                                          <m:r>
                                            <a:rPr lang="en-US" sz="1400" b="1" i="1">
                                              <a:solidFill>
                                                <a:srgbClr val="7030A0"/>
                                              </a:solidFill>
                                              <a:latin typeface="Cambria Math" panose="02040503050406030204" pitchFamily="18" charset="0"/>
                                            </a:rPr>
                                            <m:t>𝒎</m:t>
                                          </m:r>
                                        </m:e>
                                        <m:sub>
                                          <m:r>
                                            <a:rPr lang="en-US" sz="1400" b="1" i="1">
                                              <a:solidFill>
                                                <a:srgbClr val="7030A0"/>
                                              </a:solidFill>
                                              <a:latin typeface="Cambria Math" panose="02040503050406030204" pitchFamily="18" charset="0"/>
                                            </a:rPr>
                                            <m:t>𝒊</m:t>
                                          </m:r>
                                        </m:sub>
                                      </m:sSub>
                                      <m:d>
                                        <m:dPr>
                                          <m:ctrlPr>
                                            <a:rPr lang="en-US" sz="1400" b="1" i="1">
                                              <a:solidFill>
                                                <a:srgbClr val="7030A0"/>
                                              </a:solidFill>
                                              <a:latin typeface="Cambria Math" panose="02040503050406030204" pitchFamily="18" charset="0"/>
                                            </a:rPr>
                                          </m:ctrlPr>
                                        </m:dPr>
                                        <m:e>
                                          <m:r>
                                            <a:rPr lang="en-US" sz="1400" b="1" i="1">
                                              <a:solidFill>
                                                <a:srgbClr val="7030A0"/>
                                              </a:solidFill>
                                              <a:latin typeface="Cambria Math" panose="02040503050406030204" pitchFamily="18" charset="0"/>
                                            </a:rPr>
                                            <m:t>𝒕</m:t>
                                          </m:r>
                                        </m:e>
                                      </m:d>
                                      <m:r>
                                        <a:rPr lang="en-US" sz="1400" b="1" i="1" smtClean="0">
                                          <a:solidFill>
                                            <a:schemeClr val="accent4">
                                              <a:lumMod val="75000"/>
                                              <a:lumOff val="25000"/>
                                            </a:schemeClr>
                                          </a:solidFill>
                                          <a:latin typeface="Cambria Math" panose="02040503050406030204" pitchFamily="18" charset="0"/>
                                        </a:rPr>
                                        <m:t>+</m:t>
                                      </m:r>
                                      <m:sSub>
                                        <m:sSubPr>
                                          <m:ctrlPr>
                                            <a:rPr lang="en-US" sz="1400" b="1" i="1">
                                              <a:solidFill>
                                                <a:schemeClr val="accent4">
                                                  <a:lumMod val="75000"/>
                                                  <a:lumOff val="25000"/>
                                                </a:schemeClr>
                                              </a:solidFill>
                                              <a:latin typeface="Cambria Math" panose="02040503050406030204" pitchFamily="18" charset="0"/>
                                            </a:rPr>
                                          </m:ctrlPr>
                                        </m:sSubPr>
                                        <m:e>
                                          <m:r>
                                            <a:rPr lang="en-US" sz="1400" b="1" i="1">
                                              <a:solidFill>
                                                <a:schemeClr val="accent4">
                                                  <a:lumMod val="75000"/>
                                                  <a:lumOff val="25000"/>
                                                </a:schemeClr>
                                              </a:solidFill>
                                              <a:latin typeface="Cambria Math" panose="02040503050406030204" pitchFamily="18" charset="0"/>
                                            </a:rPr>
                                            <m:t>𝜶</m:t>
                                          </m:r>
                                        </m:e>
                                        <m:sub>
                                          <m:r>
                                            <a:rPr lang="en-US" sz="1400" b="1" i="1" smtClean="0">
                                              <a:solidFill>
                                                <a:schemeClr val="accent4">
                                                  <a:lumMod val="75000"/>
                                                  <a:lumOff val="25000"/>
                                                </a:schemeClr>
                                              </a:solidFill>
                                              <a:latin typeface="Cambria Math" panose="02040503050406030204" pitchFamily="18" charset="0"/>
                                            </a:rPr>
                                            <m:t>𝟏</m:t>
                                          </m:r>
                                        </m:sub>
                                      </m:sSub>
                                      <m:r>
                                        <a:rPr lang="en-US" sz="1400" b="1" i="1">
                                          <a:solidFill>
                                            <a:schemeClr val="accent4">
                                              <a:lumMod val="75000"/>
                                              <a:lumOff val="25000"/>
                                            </a:schemeClr>
                                          </a:solidFill>
                                          <a:latin typeface="Cambria Math" panose="02040503050406030204" pitchFamily="18" charset="0"/>
                                        </a:rPr>
                                        <m:t>∙</m:t>
                                      </m:r>
                                      <m:sSubSup>
                                        <m:sSubSupPr>
                                          <m:ctrlPr>
                                            <a:rPr lang="en-US" sz="1400" b="1" i="1">
                                              <a:solidFill>
                                                <a:schemeClr val="accent4">
                                                  <a:lumMod val="75000"/>
                                                  <a:lumOff val="25000"/>
                                                </a:schemeClr>
                                              </a:solidFill>
                                              <a:latin typeface="Cambria Math" panose="02040503050406030204" pitchFamily="18" charset="0"/>
                                            </a:rPr>
                                          </m:ctrlPr>
                                        </m:sSubSupPr>
                                        <m:e>
                                          <m:r>
                                            <a:rPr lang="en-US" sz="1400" b="1" i="1">
                                              <a:solidFill>
                                                <a:schemeClr val="accent4">
                                                  <a:lumMod val="75000"/>
                                                  <a:lumOff val="25000"/>
                                                </a:schemeClr>
                                              </a:solidFill>
                                              <a:latin typeface="Cambria Math" panose="02040503050406030204" pitchFamily="18" charset="0"/>
                                            </a:rPr>
                                            <m:t>𝒎</m:t>
                                          </m:r>
                                        </m:e>
                                        <m:sub>
                                          <m:r>
                                            <a:rPr lang="en-US" sz="1400" b="1" i="1">
                                              <a:solidFill>
                                                <a:schemeClr val="accent4">
                                                  <a:lumMod val="75000"/>
                                                  <a:lumOff val="25000"/>
                                                </a:schemeClr>
                                              </a:solidFill>
                                              <a:latin typeface="Cambria Math" panose="02040503050406030204" pitchFamily="18" charset="0"/>
                                            </a:rPr>
                                            <m:t>𝒊</m:t>
                                          </m:r>
                                        </m:sub>
                                        <m:sup>
                                          <m:r>
                                            <a:rPr lang="en-US" sz="1400" b="1" i="1">
                                              <a:solidFill>
                                                <a:schemeClr val="accent4">
                                                  <a:lumMod val="75000"/>
                                                  <a:lumOff val="25000"/>
                                                </a:schemeClr>
                                              </a:solidFill>
                                              <a:latin typeface="Cambria Math" panose="02040503050406030204" pitchFamily="18" charset="0"/>
                                            </a:rPr>
                                            <m:t>′</m:t>
                                          </m:r>
                                        </m:sup>
                                      </m:sSubSup>
                                      <m:d>
                                        <m:dPr>
                                          <m:ctrlPr>
                                            <a:rPr lang="en-US" sz="1400" b="1" i="1">
                                              <a:solidFill>
                                                <a:schemeClr val="accent4">
                                                  <a:lumMod val="75000"/>
                                                  <a:lumOff val="25000"/>
                                                </a:schemeClr>
                                              </a:solidFill>
                                              <a:latin typeface="Cambria Math" panose="02040503050406030204" pitchFamily="18" charset="0"/>
                                            </a:rPr>
                                          </m:ctrlPr>
                                        </m:dPr>
                                        <m:e>
                                          <m:r>
                                            <a:rPr lang="en-US" sz="1400" b="1" i="1">
                                              <a:solidFill>
                                                <a:schemeClr val="accent4">
                                                  <a:lumMod val="75000"/>
                                                  <a:lumOff val="25000"/>
                                                </a:schemeClr>
                                              </a:solidFill>
                                              <a:latin typeface="Cambria Math" panose="02040503050406030204" pitchFamily="18" charset="0"/>
                                            </a:rPr>
                                            <m:t>𝒕</m:t>
                                          </m:r>
                                        </m:e>
                                      </m:d>
                                    </m:e>
                                  </m:d>
                                </m:e>
                              </m:func>
                            </m:e>
                            <m:e>
                              <m:r>
                                <a:rPr lang="en-US" sz="1400" b="1" i="1" smtClean="0">
                                  <a:latin typeface="Cambria Math" panose="02040503050406030204" pitchFamily="18" charset="0"/>
                                </a:rPr>
                                <m:t> </m:t>
                              </m:r>
                              <m:sSub>
                                <m:sSubPr>
                                  <m:ctrlPr>
                                    <a:rPr lang="en-US" sz="1400" b="1" i="1">
                                      <a:latin typeface="Cambria Math" panose="02040503050406030204" pitchFamily="18" charset="0"/>
                                    </a:rPr>
                                  </m:ctrlPr>
                                </m:sSubPr>
                                <m:e>
                                  <m:r>
                                    <a:rPr lang="en-US" sz="1400" b="1" i="1">
                                      <a:latin typeface="Cambria Math" panose="02040503050406030204" pitchFamily="18" charset="0"/>
                                    </a:rPr>
                                    <m:t>𝒚</m:t>
                                  </m:r>
                                </m:e>
                                <m:sub>
                                  <m:r>
                                    <a:rPr lang="en-US" sz="1400" b="1" i="1">
                                      <a:latin typeface="Cambria Math" panose="02040503050406030204" pitchFamily="18" charset="0"/>
                                    </a:rPr>
                                    <m:t>𝒊</m:t>
                                  </m:r>
                                </m:sub>
                              </m:sSub>
                              <m:d>
                                <m:dPr>
                                  <m:ctrlPr>
                                    <a:rPr lang="en-US" sz="1400" b="1" i="1">
                                      <a:latin typeface="Cambria Math" panose="02040503050406030204" pitchFamily="18" charset="0"/>
                                    </a:rPr>
                                  </m:ctrlPr>
                                </m:dPr>
                                <m:e>
                                  <m:r>
                                    <a:rPr lang="en-US" sz="1400" b="1" i="1">
                                      <a:latin typeface="Cambria Math" panose="02040503050406030204" pitchFamily="18" charset="0"/>
                                    </a:rPr>
                                    <m:t>𝒕</m:t>
                                  </m:r>
                                </m:e>
                              </m:d>
                              <m:r>
                                <a:rPr lang="en-US" sz="1400" b="1" i="1">
                                  <a:latin typeface="Cambria Math" panose="02040503050406030204" pitchFamily="18" charset="0"/>
                                </a:rPr>
                                <m:t>=</m:t>
                              </m:r>
                              <m:sSub>
                                <m:sSubPr>
                                  <m:ctrlPr>
                                    <a:rPr lang="en-US" sz="1400" b="1" i="1">
                                      <a:latin typeface="Cambria Math" panose="02040503050406030204" pitchFamily="18" charset="0"/>
                                    </a:rPr>
                                  </m:ctrlPr>
                                </m:sSubPr>
                                <m:e>
                                  <m:r>
                                    <a:rPr lang="en-US" sz="1400" b="1" i="1">
                                      <a:latin typeface="Cambria Math" panose="02040503050406030204" pitchFamily="18" charset="0"/>
                                    </a:rPr>
                                    <m:t>𝒎</m:t>
                                  </m:r>
                                </m:e>
                                <m:sub>
                                  <m:r>
                                    <a:rPr lang="en-US" sz="1400" b="1" i="1">
                                      <a:latin typeface="Cambria Math" panose="02040503050406030204" pitchFamily="18" charset="0"/>
                                    </a:rPr>
                                    <m:t>𝒊</m:t>
                                  </m:r>
                                </m:sub>
                              </m:sSub>
                              <m:d>
                                <m:dPr>
                                  <m:ctrlPr>
                                    <a:rPr lang="en-US" sz="1400" b="1" i="1">
                                      <a:latin typeface="Cambria Math" panose="02040503050406030204" pitchFamily="18" charset="0"/>
                                    </a:rPr>
                                  </m:ctrlPr>
                                </m:dPr>
                                <m:e>
                                  <m:r>
                                    <a:rPr lang="en-US" sz="1400" b="1" i="1">
                                      <a:latin typeface="Cambria Math" panose="02040503050406030204" pitchFamily="18" charset="0"/>
                                    </a:rPr>
                                    <m:t>𝒕</m:t>
                                  </m:r>
                                </m:e>
                              </m:d>
                              <m:r>
                                <a:rPr lang="en-US" sz="1400" b="1" i="1">
                                  <a:latin typeface="Cambria Math" panose="02040503050406030204" pitchFamily="18" charset="0"/>
                                </a:rPr>
                                <m:t>+</m:t>
                              </m:r>
                              <m:sSub>
                                <m:sSubPr>
                                  <m:ctrlPr>
                                    <a:rPr lang="en-US" sz="1400" b="1" i="1">
                                      <a:latin typeface="Cambria Math" panose="02040503050406030204" pitchFamily="18" charset="0"/>
                                    </a:rPr>
                                  </m:ctrlPr>
                                </m:sSubPr>
                                <m:e>
                                  <m:r>
                                    <a:rPr lang="en-US" sz="1400" b="1" i="1">
                                      <a:latin typeface="Cambria Math" panose="02040503050406030204" pitchFamily="18" charset="0"/>
                                    </a:rPr>
                                    <m:t>𝜺</m:t>
                                  </m:r>
                                </m:e>
                                <m:sub>
                                  <m:r>
                                    <a:rPr lang="en-US" sz="1400" b="1" i="1">
                                      <a:latin typeface="Cambria Math" panose="02040503050406030204" pitchFamily="18" charset="0"/>
                                    </a:rPr>
                                    <m:t>𝒊</m:t>
                                  </m:r>
                                </m:sub>
                              </m:sSub>
                              <m:d>
                                <m:dPr>
                                  <m:ctrlPr>
                                    <a:rPr lang="en-US" sz="1400" b="1" i="1">
                                      <a:latin typeface="Cambria Math" panose="02040503050406030204" pitchFamily="18" charset="0"/>
                                    </a:rPr>
                                  </m:ctrlPr>
                                </m:dPr>
                                <m:e>
                                  <m:r>
                                    <a:rPr lang="en-US" sz="1400" b="1" i="1">
                                      <a:latin typeface="Cambria Math" panose="02040503050406030204" pitchFamily="18" charset="0"/>
                                    </a:rPr>
                                    <m:t>𝒕</m:t>
                                  </m:r>
                                </m:e>
                              </m:d>
                              <m:r>
                                <a:rPr lang="en-US" sz="1400" b="1" i="1">
                                  <a:latin typeface="Cambria Math" panose="02040503050406030204" pitchFamily="18" charset="0"/>
                                </a:rPr>
                                <m:t>=</m:t>
                              </m:r>
                              <m:r>
                                <a:rPr lang="en-US" sz="1400" b="1" i="1" smtClean="0">
                                  <a:latin typeface="Cambria Math" panose="02040503050406030204" pitchFamily="18" charset="0"/>
                                </a:rPr>
                                <m:t>                                   </m:t>
                              </m:r>
                              <m:r>
                                <a:rPr lang="en-US" sz="1400" b="1" i="1">
                                  <a:latin typeface="Cambria Math" panose="02040503050406030204" pitchFamily="18" charset="0"/>
                                </a:rPr>
                                <m:t>        </m:t>
                              </m:r>
                            </m:e>
                            <m:e>
                              <m:r>
                                <a:rPr lang="en-US" sz="1400" b="1" i="1">
                                  <a:latin typeface="Cambria Math" panose="02040503050406030204" pitchFamily="18" charset="0"/>
                                </a:rPr>
                                <m:t>                           =</m:t>
                              </m:r>
                              <m:sSubSup>
                                <m:sSubSupPr>
                                  <m:ctrlPr>
                                    <a:rPr lang="en-US" sz="1400" b="1" i="1">
                                      <a:latin typeface="Cambria Math" panose="02040503050406030204" pitchFamily="18" charset="0"/>
                                    </a:rPr>
                                  </m:ctrlPr>
                                </m:sSubSupPr>
                                <m:e>
                                  <m:r>
                                    <a:rPr lang="en-US" sz="1400" b="1" i="1">
                                      <a:latin typeface="Cambria Math" panose="02040503050406030204" pitchFamily="18" charset="0"/>
                                    </a:rPr>
                                    <m:t>𝒙</m:t>
                                  </m:r>
                                </m:e>
                                <m:sub>
                                  <m:r>
                                    <a:rPr lang="en-US" sz="1400" b="1" i="1">
                                      <a:latin typeface="Cambria Math" panose="02040503050406030204" pitchFamily="18" charset="0"/>
                                    </a:rPr>
                                    <m:t>𝒊</m:t>
                                  </m:r>
                                </m:sub>
                                <m:sup>
                                  <m:r>
                                    <a:rPr lang="en-US" sz="1400" b="1" i="1">
                                      <a:latin typeface="Cambria Math" panose="02040503050406030204" pitchFamily="18" charset="0"/>
                                    </a:rPr>
                                    <m:t>𝑻</m:t>
                                  </m:r>
                                </m:sup>
                              </m:sSubSup>
                              <m:d>
                                <m:dPr>
                                  <m:ctrlPr>
                                    <a:rPr lang="en-US" sz="1400" b="1" i="1">
                                      <a:latin typeface="Cambria Math" panose="02040503050406030204" pitchFamily="18" charset="0"/>
                                    </a:rPr>
                                  </m:ctrlPr>
                                </m:dPr>
                                <m:e>
                                  <m:r>
                                    <a:rPr lang="en-US" sz="1400" b="1" i="1">
                                      <a:latin typeface="Cambria Math" panose="02040503050406030204" pitchFamily="18" charset="0"/>
                                    </a:rPr>
                                    <m:t>𝒕</m:t>
                                  </m:r>
                                </m:e>
                              </m:d>
                              <m:r>
                                <a:rPr lang="en-US" sz="1400" b="1" i="1">
                                  <a:latin typeface="Cambria Math" panose="02040503050406030204" pitchFamily="18" charset="0"/>
                                </a:rPr>
                                <m:t>∙</m:t>
                              </m:r>
                              <m:r>
                                <a:rPr lang="en-US" sz="1400" b="1" i="1">
                                  <a:latin typeface="Cambria Math" panose="02040503050406030204" pitchFamily="18" charset="0"/>
                                </a:rPr>
                                <m:t>𝜷</m:t>
                              </m:r>
                              <m:r>
                                <a:rPr lang="en-US" sz="1400" b="1" i="1">
                                  <a:latin typeface="Cambria Math" panose="02040503050406030204" pitchFamily="18" charset="0"/>
                                </a:rPr>
                                <m:t>+</m:t>
                              </m:r>
                              <m:sSubSup>
                                <m:sSubSupPr>
                                  <m:ctrlPr>
                                    <a:rPr lang="en-US" sz="1400" b="1" i="1">
                                      <a:latin typeface="Cambria Math" panose="02040503050406030204" pitchFamily="18" charset="0"/>
                                    </a:rPr>
                                  </m:ctrlPr>
                                </m:sSubSupPr>
                                <m:e>
                                  <m:r>
                                    <a:rPr lang="en-US" sz="1400" b="1" i="1">
                                      <a:latin typeface="Cambria Math" panose="02040503050406030204" pitchFamily="18" charset="0"/>
                                    </a:rPr>
                                    <m:t>𝒛</m:t>
                                  </m:r>
                                </m:e>
                                <m:sub>
                                  <m:r>
                                    <a:rPr lang="en-US" sz="1400" b="1" i="1">
                                      <a:latin typeface="Cambria Math" panose="02040503050406030204" pitchFamily="18" charset="0"/>
                                    </a:rPr>
                                    <m:t>𝒊</m:t>
                                  </m:r>
                                </m:sub>
                                <m:sup>
                                  <m:r>
                                    <a:rPr lang="en-US" sz="1400" b="1" i="1">
                                      <a:latin typeface="Cambria Math" panose="02040503050406030204" pitchFamily="18" charset="0"/>
                                    </a:rPr>
                                    <m:t>𝑻</m:t>
                                  </m:r>
                                </m:sup>
                              </m:sSubSup>
                              <m:d>
                                <m:dPr>
                                  <m:ctrlPr>
                                    <a:rPr lang="en-US" sz="1400" b="1" i="1">
                                      <a:latin typeface="Cambria Math" panose="02040503050406030204" pitchFamily="18" charset="0"/>
                                    </a:rPr>
                                  </m:ctrlPr>
                                </m:dPr>
                                <m:e>
                                  <m:r>
                                    <a:rPr lang="en-US" sz="1400" b="1" i="1">
                                      <a:latin typeface="Cambria Math" panose="02040503050406030204" pitchFamily="18" charset="0"/>
                                    </a:rPr>
                                    <m:t>𝒕</m:t>
                                  </m:r>
                                </m:e>
                              </m:d>
                              <m:r>
                                <a:rPr lang="en-US" sz="1400" b="1" i="1">
                                  <a:latin typeface="Cambria Math" panose="02040503050406030204" pitchFamily="18" charset="0"/>
                                </a:rPr>
                                <m:t>∙</m:t>
                              </m:r>
                              <m:sSub>
                                <m:sSubPr>
                                  <m:ctrlPr>
                                    <a:rPr lang="en-US" sz="1400" b="1" i="1">
                                      <a:latin typeface="Cambria Math" panose="02040503050406030204" pitchFamily="18" charset="0"/>
                                    </a:rPr>
                                  </m:ctrlPr>
                                </m:sSubPr>
                                <m:e>
                                  <m:r>
                                    <a:rPr lang="en-US" sz="1400" b="1" i="1">
                                      <a:latin typeface="Cambria Math" panose="02040503050406030204" pitchFamily="18" charset="0"/>
                                    </a:rPr>
                                    <m:t>𝒃</m:t>
                                  </m:r>
                                </m:e>
                                <m:sub>
                                  <m:r>
                                    <a:rPr lang="en-US" sz="1400" b="1" i="1">
                                      <a:latin typeface="Cambria Math" panose="02040503050406030204" pitchFamily="18" charset="0"/>
                                    </a:rPr>
                                    <m:t>𝒊</m:t>
                                  </m:r>
                                </m:sub>
                              </m:sSub>
                              <m:r>
                                <a:rPr lang="en-US" sz="1400" b="1" i="1">
                                  <a:latin typeface="Cambria Math" panose="02040503050406030204" pitchFamily="18" charset="0"/>
                                </a:rPr>
                                <m:t>+</m:t>
                              </m:r>
                              <m:sSub>
                                <m:sSubPr>
                                  <m:ctrlPr>
                                    <a:rPr lang="en-US" sz="1400" b="1" i="1">
                                      <a:latin typeface="Cambria Math" panose="02040503050406030204" pitchFamily="18" charset="0"/>
                                    </a:rPr>
                                  </m:ctrlPr>
                                </m:sSubPr>
                                <m:e>
                                  <m:r>
                                    <a:rPr lang="en-US" sz="1400" b="1" i="1">
                                      <a:latin typeface="Cambria Math" panose="02040503050406030204" pitchFamily="18" charset="0"/>
                                    </a:rPr>
                                    <m:t>𝜺</m:t>
                                  </m:r>
                                </m:e>
                                <m:sub>
                                  <m:r>
                                    <a:rPr lang="en-US" sz="1400" b="1" i="1">
                                      <a:latin typeface="Cambria Math" panose="02040503050406030204" pitchFamily="18" charset="0"/>
                                    </a:rPr>
                                    <m:t>𝒊</m:t>
                                  </m:r>
                                </m:sub>
                              </m:sSub>
                              <m:d>
                                <m:dPr>
                                  <m:ctrlPr>
                                    <a:rPr lang="en-US" sz="1400" b="1" i="1">
                                      <a:latin typeface="Cambria Math" panose="02040503050406030204" pitchFamily="18" charset="0"/>
                                    </a:rPr>
                                  </m:ctrlPr>
                                </m:dPr>
                                <m:e>
                                  <m:r>
                                    <a:rPr lang="en-US" sz="1400" b="1" i="1">
                                      <a:latin typeface="Cambria Math" panose="02040503050406030204" pitchFamily="18" charset="0"/>
                                    </a:rPr>
                                    <m:t>𝒕</m:t>
                                  </m:r>
                                </m:e>
                              </m:d>
                              <m:r>
                                <a:rPr lang="en-US" sz="1400" b="1" i="1" smtClean="0">
                                  <a:latin typeface="Cambria Math" panose="02040503050406030204" pitchFamily="18" charset="0"/>
                                </a:rPr>
                                <m:t>                                  </m:t>
                              </m:r>
                            </m:e>
                          </m:eqArr>
                        </m:e>
                      </m:d>
                    </m:oMath>
                  </m:oMathPara>
                </a14:m>
                <a:endParaRPr lang="en-US" sz="14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232666" y="839116"/>
                <a:ext cx="5240987" cy="1278812"/>
              </a:xfrm>
              <a:prstGeom prst="rect">
                <a:avLst/>
              </a:prstGeom>
              <a:blipFill>
                <a:blip r:embed="rId2"/>
                <a:stretch>
                  <a:fillRect l="-349" t="-9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32666" y="3238256"/>
                <a:ext cx="5603930" cy="1169551"/>
              </a:xfrm>
              <a:prstGeom prst="rect">
                <a:avLst/>
              </a:prstGeom>
              <a:noFill/>
            </p:spPr>
            <p:txBody>
              <a:bodyPr wrap="square" rtlCol="0">
                <a:spAutoFit/>
              </a:bodyPr>
              <a:lstStyle/>
              <a:p>
                <a:r>
                  <a:rPr lang="en-US" sz="1400" b="1" dirty="0">
                    <a:solidFill>
                      <a:srgbClr val="0D29B3"/>
                    </a:solidFill>
                  </a:rPr>
                  <a:t>Survival sub-model</a:t>
                </a:r>
              </a:p>
              <a:p>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𝑤</m:t>
                        </m:r>
                      </m:e>
                      <m:sub>
                        <m:r>
                          <a:rPr lang="en-US" sz="1400" i="1">
                            <a:latin typeface="Cambria Math" panose="02040503050406030204" pitchFamily="18" charset="0"/>
                          </a:rPr>
                          <m:t>𝑖</m:t>
                        </m:r>
                      </m:sub>
                    </m:sSub>
                  </m:oMath>
                </a14:m>
                <a:r>
                  <a:rPr lang="en-US" sz="1400" dirty="0"/>
                  <a:t> </a:t>
                </a:r>
                <a:r>
                  <a:rPr lang="ru-RU" sz="1400" b="1" dirty="0"/>
                  <a:t>–</a:t>
                </a:r>
                <a:r>
                  <a:rPr lang="en-US" sz="1400" dirty="0"/>
                  <a:t> baseline covariates</a:t>
                </a:r>
              </a:p>
              <a:p>
                <a14:m>
                  <m:oMath xmlns:m="http://schemas.openxmlformats.org/officeDocument/2006/math">
                    <m:r>
                      <a:rPr lang="en-US" sz="1400" i="1">
                        <a:latin typeface="Cambria Math" panose="02040503050406030204" pitchFamily="18" charset="0"/>
                      </a:rPr>
                      <m:t>𝛼</m:t>
                    </m:r>
                  </m:oMath>
                </a14:m>
                <a:r>
                  <a:rPr lang="en-US" sz="1400" b="1" dirty="0"/>
                  <a:t>, </a:t>
                </a:r>
                <a14:m>
                  <m:oMath xmlns:m="http://schemas.openxmlformats.org/officeDocument/2006/math">
                    <m:r>
                      <a:rPr lang="en-US" sz="1400" i="1">
                        <a:latin typeface="Cambria Math" panose="02040503050406030204" pitchFamily="18" charset="0"/>
                      </a:rPr>
                      <m:t>𝛾</m:t>
                    </m:r>
                  </m:oMath>
                </a14:m>
                <a:r>
                  <a:rPr lang="en-US" sz="1400" b="1" dirty="0"/>
                  <a:t> </a:t>
                </a:r>
                <a:r>
                  <a:rPr lang="ru-RU" sz="1400" b="1" dirty="0"/>
                  <a:t>–</a:t>
                </a:r>
                <a:r>
                  <a:rPr lang="en-US" sz="1400" dirty="0"/>
                  <a:t> model parameters</a:t>
                </a:r>
              </a:p>
              <a:p>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𝑚</m:t>
                        </m:r>
                      </m:e>
                      <m:sub>
                        <m:r>
                          <a:rPr lang="en-US" sz="1400" i="1">
                            <a:latin typeface="Cambria Math" panose="02040503050406030204" pitchFamily="18" charset="0"/>
                          </a:rPr>
                          <m:t>𝑖</m:t>
                        </m:r>
                      </m:sub>
                    </m:sSub>
                    <m:d>
                      <m:dPr>
                        <m:ctrlPr>
                          <a:rPr lang="en-US" sz="1400" i="1">
                            <a:latin typeface="Cambria Math" panose="02040503050406030204" pitchFamily="18" charset="0"/>
                          </a:rPr>
                        </m:ctrlPr>
                      </m:dPr>
                      <m:e>
                        <m:r>
                          <a:rPr lang="en-US" sz="1400" i="1">
                            <a:latin typeface="Cambria Math" panose="02040503050406030204" pitchFamily="18" charset="0"/>
                          </a:rPr>
                          <m:t>𝑡</m:t>
                        </m:r>
                      </m:e>
                    </m:d>
                  </m:oMath>
                </a14:m>
                <a:r>
                  <a:rPr lang="en-US" sz="1400" dirty="0"/>
                  <a:t> </a:t>
                </a:r>
                <a:r>
                  <a:rPr lang="ru-RU" sz="1400" b="1" dirty="0"/>
                  <a:t>– </a:t>
                </a:r>
                <a:r>
                  <a:rPr lang="en-US" sz="1400" dirty="0"/>
                  <a:t>the </a:t>
                </a:r>
                <a:r>
                  <a:rPr lang="en-US" sz="1400" i="1" dirty="0">
                    <a:solidFill>
                      <a:schemeClr val="accent4">
                        <a:lumMod val="75000"/>
                        <a:lumOff val="25000"/>
                      </a:schemeClr>
                    </a:solidFill>
                  </a:rPr>
                  <a:t>true </a:t>
                </a:r>
                <a:r>
                  <a:rPr lang="en-US" sz="1400" dirty="0">
                    <a:solidFill>
                      <a:schemeClr val="accent4">
                        <a:lumMod val="75000"/>
                        <a:lumOff val="25000"/>
                      </a:schemeClr>
                    </a:solidFill>
                  </a:rPr>
                  <a:t>&amp; </a:t>
                </a:r>
                <a:r>
                  <a:rPr lang="en-US" sz="1400" i="1" dirty="0">
                    <a:solidFill>
                      <a:schemeClr val="accent4">
                        <a:lumMod val="75000"/>
                        <a:lumOff val="25000"/>
                      </a:schemeClr>
                    </a:solidFill>
                  </a:rPr>
                  <a:t>unobserved </a:t>
                </a:r>
                <a:r>
                  <a:rPr lang="en-US" sz="1400" dirty="0"/>
                  <a:t>value of longitudinal process at time </a:t>
                </a:r>
                <a:r>
                  <a:rPr lang="en-US" sz="1400" i="1" dirty="0"/>
                  <a:t>t</a:t>
                </a:r>
                <a:endParaRPr lang="en-US" sz="1400" dirty="0"/>
              </a:p>
              <a:p>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ℳ</m:t>
                        </m:r>
                      </m:e>
                      <m:sub>
                        <m:r>
                          <a:rPr lang="en-US" sz="1400" i="1">
                            <a:latin typeface="Cambria Math" panose="02040503050406030204" pitchFamily="18" charset="0"/>
                          </a:rPr>
                          <m:t>𝑖</m:t>
                        </m:r>
                      </m:sub>
                    </m:sSub>
                    <m:d>
                      <m:dPr>
                        <m:ctrlPr>
                          <a:rPr lang="en-US" sz="1400" i="1">
                            <a:latin typeface="Cambria Math" panose="02040503050406030204" pitchFamily="18" charset="0"/>
                          </a:rPr>
                        </m:ctrlPr>
                      </m:dPr>
                      <m:e>
                        <m:r>
                          <a:rPr lang="en-US" sz="1400" i="1">
                            <a:latin typeface="Cambria Math" panose="02040503050406030204" pitchFamily="18" charset="0"/>
                          </a:rPr>
                          <m:t>𝑡</m:t>
                        </m:r>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𝑚</m:t>
                            </m:r>
                          </m:e>
                          <m:sub>
                            <m:r>
                              <a:rPr lang="en-US" sz="1400" i="1">
                                <a:latin typeface="Cambria Math" panose="02040503050406030204" pitchFamily="18" charset="0"/>
                              </a:rPr>
                              <m:t>𝑖</m:t>
                            </m:r>
                          </m:sub>
                        </m:sSub>
                        <m:d>
                          <m:dPr>
                            <m:ctrlPr>
                              <a:rPr lang="en-US" sz="1400" i="1">
                                <a:latin typeface="Cambria Math" panose="02040503050406030204" pitchFamily="18" charset="0"/>
                              </a:rPr>
                            </m:ctrlPr>
                          </m:dPr>
                          <m:e>
                            <m:r>
                              <a:rPr lang="en-US" sz="1400" i="1">
                                <a:latin typeface="Cambria Math" panose="02040503050406030204" pitchFamily="18" charset="0"/>
                              </a:rPr>
                              <m:t>𝑠</m:t>
                            </m:r>
                          </m:e>
                        </m:d>
                        <m:r>
                          <a:rPr lang="en-US" sz="1400" i="1">
                            <a:latin typeface="Cambria Math" panose="02040503050406030204" pitchFamily="18" charset="0"/>
                          </a:rPr>
                          <m:t>, 0≤</m:t>
                        </m:r>
                        <m:r>
                          <a:rPr lang="en-US" sz="1400" i="1">
                            <a:latin typeface="Cambria Math" panose="02040503050406030204" pitchFamily="18" charset="0"/>
                          </a:rPr>
                          <m:t>𝑠</m:t>
                        </m:r>
                        <m:r>
                          <a:rPr lang="en-US" sz="1400" i="1">
                            <a:latin typeface="Cambria Math" panose="02040503050406030204" pitchFamily="18" charset="0"/>
                          </a:rPr>
                          <m:t>&lt;</m:t>
                        </m:r>
                        <m:r>
                          <a:rPr lang="en-US" sz="1400" i="1">
                            <a:latin typeface="Cambria Math" panose="02040503050406030204" pitchFamily="18" charset="0"/>
                          </a:rPr>
                          <m:t>𝑡</m:t>
                        </m:r>
                      </m:e>
                    </m:d>
                  </m:oMath>
                </a14:m>
                <a:r>
                  <a:rPr lang="en-US" sz="1400" dirty="0"/>
                  <a:t> </a:t>
                </a:r>
                <a:r>
                  <a:rPr lang="ru-RU" sz="1400" dirty="0"/>
                  <a:t>–</a:t>
                </a:r>
                <a:r>
                  <a:rPr lang="en-US" sz="1400" dirty="0"/>
                  <a:t> longitudinal history for the </a:t>
                </a:r>
                <a:r>
                  <a:rPr lang="en-US" sz="1400" i="1" dirty="0" err="1"/>
                  <a:t>i</a:t>
                </a:r>
                <a:r>
                  <a:rPr lang="en-US" sz="1400" dirty="0" err="1"/>
                  <a:t>th</a:t>
                </a:r>
                <a:r>
                  <a:rPr lang="en-US" sz="1400" dirty="0"/>
                  <a:t> subject</a:t>
                </a:r>
              </a:p>
            </p:txBody>
          </p:sp>
        </mc:Choice>
        <mc:Fallback xmlns="">
          <p:sp>
            <p:nvSpPr>
              <p:cNvPr id="6" name="TextBox 5"/>
              <p:cNvSpPr txBox="1">
                <a:spLocks noRot="1" noChangeAspect="1" noMove="1" noResize="1" noEditPoints="1" noAdjustHandles="1" noChangeArrowheads="1" noChangeShapeType="1" noTextEdit="1"/>
              </p:cNvSpPr>
              <p:nvPr/>
            </p:nvSpPr>
            <p:spPr>
              <a:xfrm>
                <a:off x="232666" y="3238256"/>
                <a:ext cx="5603930" cy="1169551"/>
              </a:xfrm>
              <a:prstGeom prst="rect">
                <a:avLst/>
              </a:prstGeom>
              <a:blipFill>
                <a:blip r:embed="rId3"/>
                <a:stretch>
                  <a:fillRect l="-326" t="-1042" b="-468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32666" y="2211190"/>
                <a:ext cx="5887253" cy="954107"/>
              </a:xfrm>
              <a:prstGeom prst="rect">
                <a:avLst/>
              </a:prstGeom>
              <a:noFill/>
            </p:spPr>
            <p:txBody>
              <a:bodyPr wrap="none" rtlCol="0">
                <a:spAutoFit/>
              </a:bodyPr>
              <a:lstStyle/>
              <a:p>
                <a:r>
                  <a:rPr lang="en-US" sz="1400" b="1" dirty="0">
                    <a:solidFill>
                      <a:srgbClr val="0D29B3"/>
                    </a:solidFill>
                  </a:rPr>
                  <a:t>Longitudinal sub-model</a:t>
                </a:r>
                <a:endParaRPr lang="en-US" sz="1400" i="1" dirty="0">
                  <a:solidFill>
                    <a:srgbClr val="0D29B3"/>
                  </a:solidFill>
                </a:endParaRPr>
              </a:p>
              <a:p>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𝑦</m:t>
                        </m:r>
                      </m:e>
                      <m:sub>
                        <m:r>
                          <a:rPr lang="en-US" sz="1400" i="1">
                            <a:latin typeface="Cambria Math" panose="02040503050406030204" pitchFamily="18" charset="0"/>
                          </a:rPr>
                          <m:t>𝑖</m:t>
                        </m:r>
                      </m:sub>
                    </m:sSub>
                    <m:r>
                      <a:rPr lang="en-US" sz="1400" i="1">
                        <a:latin typeface="Cambria Math" panose="02040503050406030204" pitchFamily="18" charset="0"/>
                      </a:rPr>
                      <m:t>(</m:t>
                    </m:r>
                    <m:r>
                      <a:rPr lang="en-US" sz="1400" i="1">
                        <a:latin typeface="Cambria Math" panose="02040503050406030204" pitchFamily="18" charset="0"/>
                      </a:rPr>
                      <m:t>𝑡</m:t>
                    </m:r>
                    <m:r>
                      <a:rPr lang="en-US" sz="1400" i="1">
                        <a:latin typeface="Cambria Math" panose="02040503050406030204" pitchFamily="18" charset="0"/>
                      </a:rPr>
                      <m:t>)</m:t>
                    </m:r>
                  </m:oMath>
                </a14:m>
                <a:r>
                  <a:rPr lang="en-US" sz="1400" dirty="0"/>
                  <a:t> – measurements of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𝑚</m:t>
                        </m:r>
                      </m:e>
                      <m:sub>
                        <m:r>
                          <a:rPr lang="en-US" sz="1400" i="1">
                            <a:latin typeface="Cambria Math" panose="02040503050406030204" pitchFamily="18" charset="0"/>
                          </a:rPr>
                          <m:t>𝑖</m:t>
                        </m:r>
                      </m:sub>
                    </m:sSub>
                    <m:d>
                      <m:dPr>
                        <m:ctrlPr>
                          <a:rPr lang="en-US" sz="1400" i="1">
                            <a:latin typeface="Cambria Math" panose="02040503050406030204" pitchFamily="18" charset="0"/>
                          </a:rPr>
                        </m:ctrlPr>
                      </m:dPr>
                      <m:e>
                        <m:r>
                          <a:rPr lang="en-US" sz="1400" i="1">
                            <a:latin typeface="Cambria Math" panose="02040503050406030204" pitchFamily="18" charset="0"/>
                          </a:rPr>
                          <m:t>𝑡</m:t>
                        </m:r>
                      </m:e>
                    </m:d>
                  </m:oMath>
                </a14:m>
                <a:r>
                  <a:rPr lang="en-US" sz="1400" dirty="0"/>
                  <a:t> ( with error, </a:t>
                </a:r>
                <a14:m>
                  <m:oMath xmlns:m="http://schemas.openxmlformats.org/officeDocument/2006/math">
                    <m:sSub>
                      <m:sSubPr>
                        <m:ctrlPr>
                          <a:rPr lang="en-US" sz="1400" i="1">
                            <a:latin typeface="Cambria Math" panose="02040503050406030204" pitchFamily="18" charset="0"/>
                          </a:rPr>
                        </m:ctrlPr>
                      </m:sSubPr>
                      <m:e>
                        <m:r>
                          <a:rPr lang="en-US" sz="1400" b="0" i="1">
                            <a:latin typeface="Cambria Math" panose="02040503050406030204" pitchFamily="18" charset="0"/>
                          </a:rPr>
                          <m:t>𝜀</m:t>
                        </m:r>
                      </m:e>
                      <m:sub>
                        <m:r>
                          <a:rPr lang="en-US" sz="1400" b="0" i="1">
                            <a:latin typeface="Cambria Math" panose="02040503050406030204" pitchFamily="18" charset="0"/>
                          </a:rPr>
                          <m:t>𝑖</m:t>
                        </m:r>
                      </m:sub>
                    </m:sSub>
                    <m:d>
                      <m:dPr>
                        <m:ctrlPr>
                          <a:rPr lang="en-US" sz="1400" i="1">
                            <a:latin typeface="Cambria Math" panose="02040503050406030204" pitchFamily="18" charset="0"/>
                          </a:rPr>
                        </m:ctrlPr>
                      </m:dPr>
                      <m:e>
                        <m:r>
                          <a:rPr lang="en-US" sz="1400" b="0" i="1">
                            <a:latin typeface="Cambria Math" panose="02040503050406030204" pitchFamily="18" charset="0"/>
                          </a:rPr>
                          <m:t>𝑡</m:t>
                        </m:r>
                      </m:e>
                    </m:d>
                    <m:r>
                      <a:rPr lang="en-US" sz="1400" i="1">
                        <a:latin typeface="Cambria Math" panose="02040503050406030204" pitchFamily="18" charset="0"/>
                      </a:rPr>
                      <m:t>~</m:t>
                    </m:r>
                    <m:r>
                      <a:rPr lang="ru-RU" sz="1400" i="1">
                        <a:latin typeface="Cambria Math" panose="02040503050406030204" pitchFamily="18" charset="0"/>
                      </a:rPr>
                      <m:t>𝒩</m:t>
                    </m:r>
                    <m:r>
                      <a:rPr lang="en-US" sz="1400" i="1">
                        <a:latin typeface="Cambria Math" panose="02040503050406030204" pitchFamily="18" charset="0"/>
                      </a:rPr>
                      <m:t>(0,</m:t>
                    </m:r>
                    <m:r>
                      <a:rPr lang="en-US" sz="1400" i="1" smtClean="0">
                        <a:latin typeface="Cambria Math" panose="02040503050406030204" pitchFamily="18" charset="0"/>
                        <a:ea typeface="Cambria Math" panose="02040503050406030204" pitchFamily="18" charset="0"/>
                      </a:rPr>
                      <m:t>𝜎</m:t>
                    </m:r>
                    <m:r>
                      <a:rPr lang="en-US" sz="1400" b="0" i="1" baseline="30000" smtClean="0">
                        <a:latin typeface="Cambria Math" panose="02040503050406030204" pitchFamily="18" charset="0"/>
                        <a:ea typeface="Cambria Math" panose="02040503050406030204" pitchFamily="18" charset="0"/>
                      </a:rPr>
                      <m:t>2</m:t>
                    </m:r>
                    <m:r>
                      <a:rPr lang="en-US" sz="1400" i="1">
                        <a:latin typeface="Cambria Math" panose="02040503050406030204" pitchFamily="18" charset="0"/>
                      </a:rPr>
                      <m:t>)</m:t>
                    </m:r>
                  </m:oMath>
                </a14:m>
                <a:r>
                  <a:rPr lang="en-US" sz="1400" dirty="0"/>
                  <a:t> )</a:t>
                </a:r>
              </a:p>
              <a:p>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sub>
                    </m:sSub>
                    <m:r>
                      <a:rPr lang="en-US" sz="1400" i="1">
                        <a:latin typeface="Cambria Math" panose="02040503050406030204" pitchFamily="18" charset="0"/>
                      </a:rPr>
                      <m:t>(</m:t>
                    </m:r>
                    <m:r>
                      <a:rPr lang="en-US" sz="1400" i="1">
                        <a:latin typeface="Cambria Math" panose="02040503050406030204" pitchFamily="18" charset="0"/>
                      </a:rPr>
                      <m:t>𝑡</m:t>
                    </m:r>
                    <m:r>
                      <a:rPr lang="en-US" sz="1400" i="1">
                        <a:latin typeface="Cambria Math" panose="02040503050406030204" pitchFamily="18" charset="0"/>
                      </a:rPr>
                      <m:t>)</m:t>
                    </m:r>
                  </m:oMath>
                </a14:m>
                <a:r>
                  <a:rPr lang="en-US" sz="1400" dirty="0"/>
                  <a:t> and </a:t>
                </a:r>
                <a14:m>
                  <m:oMath xmlns:m="http://schemas.openxmlformats.org/officeDocument/2006/math">
                    <m:r>
                      <a:rPr lang="en-US" sz="1400" i="1">
                        <a:latin typeface="Cambria Math" panose="02040503050406030204" pitchFamily="18" charset="0"/>
                      </a:rPr>
                      <m:t>𝛽</m:t>
                    </m:r>
                  </m:oMath>
                </a14:m>
                <a:r>
                  <a:rPr lang="en-US" sz="1400" dirty="0"/>
                  <a:t> – fixed-effects design matrix and coefficients</a:t>
                </a:r>
              </a:p>
              <a:p>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𝑧</m:t>
                        </m:r>
                      </m:e>
                      <m:sub>
                        <m:r>
                          <a:rPr lang="en-US" sz="1400" i="1">
                            <a:latin typeface="Cambria Math" panose="02040503050406030204" pitchFamily="18" charset="0"/>
                          </a:rPr>
                          <m:t>𝑖</m:t>
                        </m:r>
                      </m:sub>
                    </m:sSub>
                    <m:r>
                      <a:rPr lang="en-US" sz="1400" i="1">
                        <a:latin typeface="Cambria Math" panose="02040503050406030204" pitchFamily="18" charset="0"/>
                      </a:rPr>
                      <m:t>(</m:t>
                    </m:r>
                    <m:r>
                      <a:rPr lang="en-US" sz="1400" i="1">
                        <a:latin typeface="Cambria Math" panose="02040503050406030204" pitchFamily="18" charset="0"/>
                      </a:rPr>
                      <m:t>𝑡</m:t>
                    </m:r>
                    <m:r>
                      <a:rPr lang="en-US" sz="1400" i="1">
                        <a:latin typeface="Cambria Math" panose="02040503050406030204" pitchFamily="18" charset="0"/>
                      </a:rPr>
                      <m:t>)</m:t>
                    </m:r>
                  </m:oMath>
                </a14:m>
                <a:r>
                  <a:rPr lang="en-US" sz="1400" dirty="0"/>
                  <a:t> and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𝑏</m:t>
                        </m:r>
                      </m:e>
                      <m:sub>
                        <m:r>
                          <a:rPr lang="en-US" sz="1400" i="1">
                            <a:latin typeface="Cambria Math" panose="02040503050406030204" pitchFamily="18" charset="0"/>
                          </a:rPr>
                          <m:t>𝑖</m:t>
                        </m:r>
                      </m:sub>
                    </m:sSub>
                  </m:oMath>
                </a14:m>
                <a:r>
                  <a:rPr lang="en-US" sz="1400" dirty="0"/>
                  <a:t> – random-effects design matrix and coefficients,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𝑏</m:t>
                        </m:r>
                      </m:e>
                      <m:sub>
                        <m:r>
                          <a:rPr lang="en-US" sz="1400" i="1">
                            <a:latin typeface="Cambria Math" panose="02040503050406030204" pitchFamily="18" charset="0"/>
                          </a:rPr>
                          <m:t>𝑖</m:t>
                        </m:r>
                      </m:sub>
                    </m:sSub>
                    <m:r>
                      <a:rPr lang="en-US" sz="1400" i="1">
                        <a:latin typeface="Cambria Math" panose="02040503050406030204" pitchFamily="18" charset="0"/>
                      </a:rPr>
                      <m:t>~</m:t>
                    </m:r>
                    <m:r>
                      <a:rPr lang="ru-RU" sz="1400" i="1">
                        <a:latin typeface="Cambria Math" panose="02040503050406030204" pitchFamily="18" charset="0"/>
                      </a:rPr>
                      <m:t>𝒩</m:t>
                    </m:r>
                    <m:r>
                      <a:rPr lang="en-US" sz="1400" i="1">
                        <a:latin typeface="Cambria Math" panose="02040503050406030204" pitchFamily="18" charset="0"/>
                      </a:rPr>
                      <m:t>(0,</m:t>
                    </m:r>
                    <m:r>
                      <a:rPr lang="en-US" sz="1400" i="1">
                        <a:latin typeface="Cambria Math" panose="02040503050406030204" pitchFamily="18" charset="0"/>
                      </a:rPr>
                      <m:t>𝐷</m:t>
                    </m:r>
                    <m:r>
                      <a:rPr lang="en-US" sz="1400" i="1">
                        <a:latin typeface="Cambria Math" panose="02040503050406030204" pitchFamily="18" charset="0"/>
                      </a:rPr>
                      <m:t>)</m:t>
                    </m:r>
                  </m:oMath>
                </a14:m>
                <a:endParaRPr lang="en-US"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232666" y="2211190"/>
                <a:ext cx="5887253" cy="954107"/>
              </a:xfrm>
              <a:prstGeom prst="rect">
                <a:avLst/>
              </a:prstGeom>
              <a:blipFill>
                <a:blip r:embed="rId4"/>
                <a:stretch>
                  <a:fillRect l="-311" t="-1282" b="-5769"/>
                </a:stretch>
              </a:blipFill>
            </p:spPr>
            <p:txBody>
              <a:bodyPr/>
              <a:lstStyle/>
              <a:p>
                <a:r>
                  <a:rPr lang="en-GB">
                    <a:noFill/>
                  </a:rPr>
                  <a:t> </a:t>
                </a:r>
              </a:p>
            </p:txBody>
          </p:sp>
        </mc:Fallback>
      </mc:AlternateContent>
      <p:cxnSp>
        <p:nvCxnSpPr>
          <p:cNvPr id="11" name="Straight Connector 10"/>
          <p:cNvCxnSpPr/>
          <p:nvPr/>
        </p:nvCxnSpPr>
        <p:spPr>
          <a:xfrm flipH="1">
            <a:off x="329943" y="2156004"/>
            <a:ext cx="8496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5525940" y="1648398"/>
                <a:ext cx="2809808" cy="406778"/>
              </a:xfrm>
              <a:prstGeom prst="rect">
                <a:avLst/>
              </a:prstGeom>
              <a:noFill/>
              <a:ln>
                <a:solidFill>
                  <a:schemeClr val="accent4">
                    <a:lumMod val="75000"/>
                    <a:lumOff val="25000"/>
                  </a:schemeClr>
                </a:solidFill>
              </a:ln>
            </p:spPr>
            <p:txBody>
              <a:bodyPr wrap="none" rtlCol="0">
                <a:spAutoFit/>
              </a:bodyPr>
              <a:lstStyle/>
              <a:p>
                <a14:m>
                  <m:oMath xmlns:m="http://schemas.openxmlformats.org/officeDocument/2006/math">
                    <m:sSubSup>
                      <m:sSubSupPr>
                        <m:ctrlPr>
                          <a:rPr lang="en-US" sz="1400" b="1" i="1" smtClean="0">
                            <a:solidFill>
                              <a:schemeClr val="accent4">
                                <a:lumMod val="75000"/>
                                <a:lumOff val="25000"/>
                              </a:schemeClr>
                            </a:solidFill>
                            <a:latin typeface="Cambria Math" panose="02040503050406030204" pitchFamily="18" charset="0"/>
                          </a:rPr>
                        </m:ctrlPr>
                      </m:sSubSupPr>
                      <m:e>
                        <m:r>
                          <a:rPr lang="en-US" sz="1400" b="1" i="1">
                            <a:solidFill>
                              <a:schemeClr val="accent4">
                                <a:lumMod val="75000"/>
                                <a:lumOff val="25000"/>
                              </a:schemeClr>
                            </a:solidFill>
                            <a:latin typeface="Cambria Math" panose="02040503050406030204" pitchFamily="18" charset="0"/>
                          </a:rPr>
                          <m:t>𝒎</m:t>
                        </m:r>
                      </m:e>
                      <m:sub>
                        <m:r>
                          <a:rPr lang="en-US" sz="1400" b="1" i="1">
                            <a:solidFill>
                              <a:schemeClr val="accent4">
                                <a:lumMod val="75000"/>
                                <a:lumOff val="25000"/>
                              </a:schemeClr>
                            </a:solidFill>
                            <a:latin typeface="Cambria Math" panose="02040503050406030204" pitchFamily="18" charset="0"/>
                          </a:rPr>
                          <m:t>𝒊</m:t>
                        </m:r>
                      </m:sub>
                      <m:sup>
                        <m:r>
                          <a:rPr lang="en-US" sz="1400" b="1" i="1">
                            <a:solidFill>
                              <a:schemeClr val="accent4">
                                <a:lumMod val="75000"/>
                                <a:lumOff val="25000"/>
                              </a:schemeClr>
                            </a:solidFill>
                            <a:latin typeface="Cambria Math" panose="02040503050406030204" pitchFamily="18" charset="0"/>
                          </a:rPr>
                          <m:t>′</m:t>
                        </m:r>
                      </m:sup>
                    </m:sSubSup>
                    <m:d>
                      <m:dPr>
                        <m:ctrlPr>
                          <a:rPr lang="en-US" sz="1400" b="1" i="1">
                            <a:solidFill>
                              <a:schemeClr val="accent4">
                                <a:lumMod val="75000"/>
                                <a:lumOff val="25000"/>
                              </a:schemeClr>
                            </a:solidFill>
                            <a:latin typeface="Cambria Math" panose="02040503050406030204" pitchFamily="18" charset="0"/>
                          </a:rPr>
                        </m:ctrlPr>
                      </m:dPr>
                      <m:e>
                        <m:r>
                          <a:rPr lang="en-US" sz="1400" b="1" i="1">
                            <a:solidFill>
                              <a:schemeClr val="accent4">
                                <a:lumMod val="75000"/>
                                <a:lumOff val="25000"/>
                              </a:schemeClr>
                            </a:solidFill>
                            <a:latin typeface="Cambria Math" panose="02040503050406030204" pitchFamily="18" charset="0"/>
                          </a:rPr>
                          <m:t>𝒕</m:t>
                        </m:r>
                      </m:e>
                    </m:d>
                    <m:r>
                      <a:rPr lang="en-US" sz="1400" b="1" i="1">
                        <a:solidFill>
                          <a:schemeClr val="accent4">
                            <a:lumMod val="75000"/>
                            <a:lumOff val="25000"/>
                          </a:schemeClr>
                        </a:solidFill>
                        <a:latin typeface="Cambria Math" panose="02040503050406030204" pitchFamily="18" charset="0"/>
                      </a:rPr>
                      <m:t>=</m:t>
                    </m:r>
                    <m:f>
                      <m:fPr>
                        <m:ctrlPr>
                          <a:rPr lang="en-US" sz="1400" b="1" i="1">
                            <a:solidFill>
                              <a:schemeClr val="accent4">
                                <a:lumMod val="75000"/>
                                <a:lumOff val="25000"/>
                              </a:schemeClr>
                            </a:solidFill>
                            <a:latin typeface="Cambria Math" panose="02040503050406030204" pitchFamily="18" charset="0"/>
                          </a:rPr>
                        </m:ctrlPr>
                      </m:fPr>
                      <m:num>
                        <m:r>
                          <a:rPr lang="en-US" sz="1400" b="1" i="1">
                            <a:solidFill>
                              <a:schemeClr val="accent4">
                                <a:lumMod val="75000"/>
                                <a:lumOff val="25000"/>
                              </a:schemeClr>
                            </a:solidFill>
                            <a:latin typeface="Cambria Math" panose="02040503050406030204" pitchFamily="18" charset="0"/>
                          </a:rPr>
                          <m:t>𝒅</m:t>
                        </m:r>
                      </m:num>
                      <m:den>
                        <m:r>
                          <a:rPr lang="en-US" sz="1400" b="1" i="1">
                            <a:solidFill>
                              <a:schemeClr val="accent4">
                                <a:lumMod val="75000"/>
                                <a:lumOff val="25000"/>
                              </a:schemeClr>
                            </a:solidFill>
                            <a:latin typeface="Cambria Math" panose="02040503050406030204" pitchFamily="18" charset="0"/>
                          </a:rPr>
                          <m:t>𝒅𝒕</m:t>
                        </m:r>
                      </m:den>
                    </m:f>
                    <m:r>
                      <a:rPr lang="en-US" sz="1400" b="1" i="1">
                        <a:solidFill>
                          <a:schemeClr val="accent4">
                            <a:lumMod val="75000"/>
                            <a:lumOff val="25000"/>
                          </a:schemeClr>
                        </a:solidFill>
                        <a:latin typeface="Cambria Math" panose="02040503050406030204" pitchFamily="18" charset="0"/>
                      </a:rPr>
                      <m:t>{</m:t>
                    </m:r>
                    <m:sSubSup>
                      <m:sSubSupPr>
                        <m:ctrlPr>
                          <a:rPr lang="en-US" sz="1400" b="1" i="1">
                            <a:solidFill>
                              <a:schemeClr val="accent4">
                                <a:lumMod val="75000"/>
                                <a:lumOff val="25000"/>
                              </a:schemeClr>
                            </a:solidFill>
                            <a:latin typeface="Cambria Math" panose="02040503050406030204" pitchFamily="18" charset="0"/>
                          </a:rPr>
                        </m:ctrlPr>
                      </m:sSubSupPr>
                      <m:e>
                        <m:r>
                          <a:rPr lang="en-US" sz="1400" b="1" i="1">
                            <a:solidFill>
                              <a:schemeClr val="accent4">
                                <a:lumMod val="75000"/>
                                <a:lumOff val="25000"/>
                              </a:schemeClr>
                            </a:solidFill>
                            <a:latin typeface="Cambria Math" panose="02040503050406030204" pitchFamily="18" charset="0"/>
                          </a:rPr>
                          <m:t>𝒙</m:t>
                        </m:r>
                      </m:e>
                      <m:sub>
                        <m:r>
                          <a:rPr lang="en-US" sz="1400" b="1" i="1">
                            <a:solidFill>
                              <a:schemeClr val="accent4">
                                <a:lumMod val="75000"/>
                                <a:lumOff val="25000"/>
                              </a:schemeClr>
                            </a:solidFill>
                            <a:latin typeface="Cambria Math" panose="02040503050406030204" pitchFamily="18" charset="0"/>
                          </a:rPr>
                          <m:t>𝒊</m:t>
                        </m:r>
                      </m:sub>
                      <m:sup>
                        <m:r>
                          <a:rPr lang="en-US" sz="1400" b="1" i="1">
                            <a:solidFill>
                              <a:schemeClr val="accent4">
                                <a:lumMod val="75000"/>
                                <a:lumOff val="25000"/>
                              </a:schemeClr>
                            </a:solidFill>
                            <a:latin typeface="Cambria Math" panose="02040503050406030204" pitchFamily="18" charset="0"/>
                          </a:rPr>
                          <m:t>𝑻</m:t>
                        </m:r>
                      </m:sup>
                    </m:sSubSup>
                    <m:d>
                      <m:dPr>
                        <m:ctrlPr>
                          <a:rPr lang="en-US" sz="1400" b="1" i="1">
                            <a:solidFill>
                              <a:schemeClr val="accent4">
                                <a:lumMod val="75000"/>
                                <a:lumOff val="25000"/>
                              </a:schemeClr>
                            </a:solidFill>
                            <a:latin typeface="Cambria Math" panose="02040503050406030204" pitchFamily="18" charset="0"/>
                          </a:rPr>
                        </m:ctrlPr>
                      </m:dPr>
                      <m:e>
                        <m:r>
                          <a:rPr lang="en-US" sz="1400" b="1" i="1">
                            <a:solidFill>
                              <a:schemeClr val="accent4">
                                <a:lumMod val="75000"/>
                                <a:lumOff val="25000"/>
                              </a:schemeClr>
                            </a:solidFill>
                            <a:latin typeface="Cambria Math" panose="02040503050406030204" pitchFamily="18" charset="0"/>
                          </a:rPr>
                          <m:t>𝒕</m:t>
                        </m:r>
                      </m:e>
                    </m:d>
                    <m:r>
                      <a:rPr lang="en-US" sz="1400" b="1" i="1">
                        <a:solidFill>
                          <a:schemeClr val="accent4">
                            <a:lumMod val="75000"/>
                            <a:lumOff val="25000"/>
                          </a:schemeClr>
                        </a:solidFill>
                        <a:latin typeface="Cambria Math" panose="02040503050406030204" pitchFamily="18" charset="0"/>
                      </a:rPr>
                      <m:t>∙</m:t>
                    </m:r>
                    <m:r>
                      <a:rPr lang="en-US" sz="1400" b="1" i="1">
                        <a:solidFill>
                          <a:schemeClr val="accent4">
                            <a:lumMod val="75000"/>
                            <a:lumOff val="25000"/>
                          </a:schemeClr>
                        </a:solidFill>
                        <a:latin typeface="Cambria Math" panose="02040503050406030204" pitchFamily="18" charset="0"/>
                      </a:rPr>
                      <m:t>𝜷</m:t>
                    </m:r>
                    <m:r>
                      <a:rPr lang="en-US" sz="1400" b="1" i="1">
                        <a:solidFill>
                          <a:schemeClr val="accent4">
                            <a:lumMod val="75000"/>
                            <a:lumOff val="25000"/>
                          </a:schemeClr>
                        </a:solidFill>
                        <a:latin typeface="Cambria Math" panose="02040503050406030204" pitchFamily="18" charset="0"/>
                      </a:rPr>
                      <m:t>+</m:t>
                    </m:r>
                    <m:sSubSup>
                      <m:sSubSupPr>
                        <m:ctrlPr>
                          <a:rPr lang="en-US" sz="1400" b="1" i="1">
                            <a:solidFill>
                              <a:schemeClr val="accent4">
                                <a:lumMod val="75000"/>
                                <a:lumOff val="25000"/>
                              </a:schemeClr>
                            </a:solidFill>
                            <a:latin typeface="Cambria Math" panose="02040503050406030204" pitchFamily="18" charset="0"/>
                          </a:rPr>
                        </m:ctrlPr>
                      </m:sSubSupPr>
                      <m:e>
                        <m:r>
                          <a:rPr lang="en-US" sz="1400" b="1" i="1">
                            <a:solidFill>
                              <a:schemeClr val="accent4">
                                <a:lumMod val="75000"/>
                                <a:lumOff val="25000"/>
                              </a:schemeClr>
                            </a:solidFill>
                            <a:latin typeface="Cambria Math" panose="02040503050406030204" pitchFamily="18" charset="0"/>
                          </a:rPr>
                          <m:t>𝒛</m:t>
                        </m:r>
                      </m:e>
                      <m:sub>
                        <m:r>
                          <a:rPr lang="en-US" sz="1400" b="1" i="1">
                            <a:solidFill>
                              <a:schemeClr val="accent4">
                                <a:lumMod val="75000"/>
                                <a:lumOff val="25000"/>
                              </a:schemeClr>
                            </a:solidFill>
                            <a:latin typeface="Cambria Math" panose="02040503050406030204" pitchFamily="18" charset="0"/>
                          </a:rPr>
                          <m:t>𝒊</m:t>
                        </m:r>
                      </m:sub>
                      <m:sup>
                        <m:r>
                          <a:rPr lang="en-US" sz="1400" b="1" i="1">
                            <a:solidFill>
                              <a:schemeClr val="accent4">
                                <a:lumMod val="75000"/>
                                <a:lumOff val="25000"/>
                              </a:schemeClr>
                            </a:solidFill>
                            <a:latin typeface="Cambria Math" panose="02040503050406030204" pitchFamily="18" charset="0"/>
                          </a:rPr>
                          <m:t>𝑻</m:t>
                        </m:r>
                      </m:sup>
                    </m:sSubSup>
                    <m:d>
                      <m:dPr>
                        <m:ctrlPr>
                          <a:rPr lang="en-US" sz="1400" b="1" i="1">
                            <a:solidFill>
                              <a:schemeClr val="accent4">
                                <a:lumMod val="75000"/>
                                <a:lumOff val="25000"/>
                              </a:schemeClr>
                            </a:solidFill>
                            <a:latin typeface="Cambria Math" panose="02040503050406030204" pitchFamily="18" charset="0"/>
                          </a:rPr>
                        </m:ctrlPr>
                      </m:dPr>
                      <m:e>
                        <m:r>
                          <a:rPr lang="en-US" sz="1400" b="1" i="1">
                            <a:solidFill>
                              <a:schemeClr val="accent4">
                                <a:lumMod val="75000"/>
                                <a:lumOff val="25000"/>
                              </a:schemeClr>
                            </a:solidFill>
                            <a:latin typeface="Cambria Math" panose="02040503050406030204" pitchFamily="18" charset="0"/>
                          </a:rPr>
                          <m:t>𝒕</m:t>
                        </m:r>
                      </m:e>
                    </m:d>
                    <m:r>
                      <a:rPr lang="en-US" sz="1400" b="1" i="1">
                        <a:solidFill>
                          <a:schemeClr val="accent4">
                            <a:lumMod val="75000"/>
                            <a:lumOff val="25000"/>
                          </a:schemeClr>
                        </a:solidFill>
                        <a:latin typeface="Cambria Math" panose="02040503050406030204" pitchFamily="18" charset="0"/>
                      </a:rPr>
                      <m:t>∙</m:t>
                    </m:r>
                    <m:sSub>
                      <m:sSubPr>
                        <m:ctrlPr>
                          <a:rPr lang="en-US" sz="1400" b="1" i="1">
                            <a:solidFill>
                              <a:schemeClr val="accent4">
                                <a:lumMod val="75000"/>
                                <a:lumOff val="25000"/>
                              </a:schemeClr>
                            </a:solidFill>
                            <a:latin typeface="Cambria Math" panose="02040503050406030204" pitchFamily="18" charset="0"/>
                          </a:rPr>
                        </m:ctrlPr>
                      </m:sSubPr>
                      <m:e>
                        <m:r>
                          <a:rPr lang="en-US" sz="1400" b="1" i="1">
                            <a:solidFill>
                              <a:schemeClr val="accent4">
                                <a:lumMod val="75000"/>
                                <a:lumOff val="25000"/>
                              </a:schemeClr>
                            </a:solidFill>
                            <a:latin typeface="Cambria Math" panose="02040503050406030204" pitchFamily="18" charset="0"/>
                          </a:rPr>
                          <m:t>𝒃</m:t>
                        </m:r>
                      </m:e>
                      <m:sub>
                        <m:r>
                          <a:rPr lang="en-US" sz="1400" b="1" i="1">
                            <a:solidFill>
                              <a:schemeClr val="accent4">
                                <a:lumMod val="75000"/>
                                <a:lumOff val="25000"/>
                              </a:schemeClr>
                            </a:solidFill>
                            <a:latin typeface="Cambria Math" panose="02040503050406030204" pitchFamily="18" charset="0"/>
                          </a:rPr>
                          <m:t>𝒊</m:t>
                        </m:r>
                      </m:sub>
                    </m:sSub>
                    <m:r>
                      <a:rPr lang="en-US" sz="1400" b="1" i="1">
                        <a:solidFill>
                          <a:schemeClr val="accent4">
                            <a:lumMod val="75000"/>
                            <a:lumOff val="25000"/>
                          </a:schemeClr>
                        </a:solidFill>
                        <a:latin typeface="Cambria Math" panose="02040503050406030204" pitchFamily="18" charset="0"/>
                      </a:rPr>
                      <m:t>}</m:t>
                    </m:r>
                  </m:oMath>
                </a14:m>
                <a:r>
                  <a:rPr lang="en-US" sz="1400" b="1" dirty="0">
                    <a:solidFill>
                      <a:schemeClr val="accent4">
                        <a:lumMod val="75000"/>
                        <a:lumOff val="25000"/>
                      </a:schemeClr>
                    </a:solidFill>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525940" y="1648398"/>
                <a:ext cx="2809808" cy="406778"/>
              </a:xfrm>
              <a:prstGeom prst="rect">
                <a:avLst/>
              </a:prstGeom>
              <a:blipFill>
                <a:blip r:embed="rId5"/>
                <a:stretch>
                  <a:fillRect/>
                </a:stretch>
              </a:blipFill>
              <a:ln>
                <a:solidFill>
                  <a:schemeClr val="accent4">
                    <a:lumMod val="75000"/>
                    <a:lumOff val="25000"/>
                  </a:schemeClr>
                </a:solidFill>
              </a:ln>
            </p:spPr>
            <p:txBody>
              <a:bodyPr/>
              <a:lstStyle/>
              <a:p>
                <a:r>
                  <a:rPr lang="en-GB">
                    <a:noFill/>
                  </a:rPr>
                  <a:t> </a:t>
                </a:r>
              </a:p>
            </p:txBody>
          </p:sp>
        </mc:Fallback>
      </mc:AlternateContent>
      <p:cxnSp>
        <p:nvCxnSpPr>
          <p:cNvPr id="13" name="Straight Arrow Connector 12"/>
          <p:cNvCxnSpPr>
            <a:stCxn id="5" idx="1"/>
          </p:cNvCxnSpPr>
          <p:nvPr/>
        </p:nvCxnSpPr>
        <p:spPr>
          <a:xfrm flipH="1" flipV="1">
            <a:off x="4805464" y="1478522"/>
            <a:ext cx="720476" cy="373265"/>
          </a:xfrm>
          <a:prstGeom prst="straightConnector1">
            <a:avLst/>
          </a:prstGeom>
          <a:ln w="9525">
            <a:solidFill>
              <a:schemeClr val="accent4">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329943" y="2211190"/>
            <a:ext cx="8496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1653701" y="1144224"/>
            <a:ext cx="496111" cy="41828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reeform 18"/>
          <p:cNvSpPr/>
          <p:nvPr/>
        </p:nvSpPr>
        <p:spPr>
          <a:xfrm>
            <a:off x="2028217" y="933859"/>
            <a:ext cx="3696511" cy="244410"/>
          </a:xfrm>
          <a:custGeom>
            <a:avLst/>
            <a:gdLst>
              <a:gd name="connsiteX0" fmla="*/ 0 w 3696511"/>
              <a:gd name="connsiteY0" fmla="*/ 244410 h 244410"/>
              <a:gd name="connsiteX1" fmla="*/ 997085 w 3696511"/>
              <a:gd name="connsiteY1" fmla="*/ 49857 h 244410"/>
              <a:gd name="connsiteX2" fmla="*/ 3069077 w 3696511"/>
              <a:gd name="connsiteY2" fmla="*/ 1219 h 244410"/>
              <a:gd name="connsiteX3" fmla="*/ 3696511 w 3696511"/>
              <a:gd name="connsiteY3" fmla="*/ 83904 h 244410"/>
            </a:gdLst>
            <a:ahLst/>
            <a:cxnLst>
              <a:cxn ang="0">
                <a:pos x="connsiteX0" y="connsiteY0"/>
              </a:cxn>
              <a:cxn ang="0">
                <a:pos x="connsiteX1" y="connsiteY1"/>
              </a:cxn>
              <a:cxn ang="0">
                <a:pos x="connsiteX2" y="connsiteY2"/>
              </a:cxn>
              <a:cxn ang="0">
                <a:pos x="connsiteX3" y="connsiteY3"/>
              </a:cxn>
            </a:cxnLst>
            <a:rect l="l" t="t" r="r" b="b"/>
            <a:pathLst>
              <a:path w="3696511" h="244410">
                <a:moveTo>
                  <a:pt x="0" y="244410"/>
                </a:moveTo>
                <a:cubicBezTo>
                  <a:pt x="242786" y="167399"/>
                  <a:pt x="485572" y="90389"/>
                  <a:pt x="997085" y="49857"/>
                </a:cubicBezTo>
                <a:cubicBezTo>
                  <a:pt x="1508598" y="9325"/>
                  <a:pt x="2619173" y="-4456"/>
                  <a:pt x="3069077" y="1219"/>
                </a:cubicBezTo>
                <a:cubicBezTo>
                  <a:pt x="3518981" y="6893"/>
                  <a:pt x="3607746" y="45398"/>
                  <a:pt x="3696511" y="83904"/>
                </a:cubicBezTo>
              </a:path>
            </a:pathLst>
          </a:custGeom>
          <a:noFill/>
          <a:ln>
            <a:solidFill>
              <a:schemeClr val="tx1"/>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5525940" y="1074795"/>
            <a:ext cx="1697901" cy="307777"/>
          </a:xfrm>
          <a:prstGeom prst="rect">
            <a:avLst/>
          </a:prstGeom>
          <a:noFill/>
          <a:ln>
            <a:solidFill>
              <a:schemeClr val="tx1"/>
            </a:solidFill>
          </a:ln>
        </p:spPr>
        <p:txBody>
          <a:bodyPr wrap="none" rtlCol="0">
            <a:spAutoFit/>
          </a:bodyPr>
          <a:lstStyle/>
          <a:p>
            <a:r>
              <a:rPr lang="en-US" sz="1400" dirty="0"/>
              <a:t>piecewise-constant</a:t>
            </a:r>
          </a:p>
        </p:txBody>
      </p:sp>
      <p:sp>
        <p:nvSpPr>
          <p:cNvPr id="21" name="TextBox 20"/>
          <p:cNvSpPr txBox="1"/>
          <p:nvPr/>
        </p:nvSpPr>
        <p:spPr>
          <a:xfrm>
            <a:off x="998621" y="4569056"/>
            <a:ext cx="6463629" cy="338554"/>
          </a:xfrm>
          <a:prstGeom prst="rect">
            <a:avLst/>
          </a:prstGeom>
          <a:noFill/>
          <a:ln>
            <a:noFill/>
          </a:ln>
        </p:spPr>
        <p:txBody>
          <a:bodyPr wrap="none" rtlCol="0">
            <a:spAutoFit/>
          </a:bodyPr>
          <a:lstStyle/>
          <a:p>
            <a:r>
              <a:rPr lang="en-US" sz="1600" b="1" dirty="0"/>
              <a:t>Fitted with R package JM [</a:t>
            </a:r>
            <a:r>
              <a:rPr lang="en-US" sz="1600" b="1" dirty="0" err="1"/>
              <a:t>Rizopoulos</a:t>
            </a:r>
            <a:r>
              <a:rPr lang="en-US" sz="1600" b="1" dirty="0"/>
              <a:t> 2010</a:t>
            </a:r>
            <a:r>
              <a:rPr lang="en-US" sz="1600" b="1" i="1" dirty="0"/>
              <a:t>, J Stat Soft </a:t>
            </a:r>
            <a:r>
              <a:rPr lang="en-US" sz="1600" b="1" dirty="0"/>
              <a:t>35:1-33]</a:t>
            </a:r>
          </a:p>
        </p:txBody>
      </p:sp>
      <mc:AlternateContent xmlns:mc="http://schemas.openxmlformats.org/markup-compatibility/2006" xmlns:a14="http://schemas.microsoft.com/office/drawing/2010/main">
        <mc:Choice Requires="a14">
          <p:sp>
            <p:nvSpPr>
              <p:cNvPr id="22" name="TextBox 21"/>
              <p:cNvSpPr txBox="1"/>
              <p:nvPr/>
            </p:nvSpPr>
            <p:spPr>
              <a:xfrm>
                <a:off x="5604889" y="3238256"/>
                <a:ext cx="3304110" cy="523220"/>
              </a:xfrm>
              <a:prstGeom prst="rect">
                <a:avLst/>
              </a:prstGeom>
              <a:noFill/>
            </p:spPr>
            <p:txBody>
              <a:bodyPr wrap="none" rtlCol="0">
                <a:spAutoFit/>
              </a:bodyPr>
              <a:lstStyle/>
              <a:p>
                <a:pPr algn="r"/>
                <a:r>
                  <a:rPr lang="en-US" sz="1400" b="1" dirty="0">
                    <a:solidFill>
                      <a:srgbClr val="0D29B3"/>
                    </a:solidFill>
                  </a:rPr>
                  <a:t>Delayed effect on time-to-event part</a:t>
                </a:r>
              </a:p>
              <a:p>
                <a:pPr algn="r"/>
                <a14:m>
                  <m:oMathPara xmlns:m="http://schemas.openxmlformats.org/officeDocument/2006/math">
                    <m:oMathParaPr>
                      <m:jc m:val="right"/>
                    </m:oMathParaPr>
                    <m:oMath xmlns:m="http://schemas.openxmlformats.org/officeDocument/2006/math">
                      <m:sSub>
                        <m:sSubPr>
                          <m:ctrlPr>
                            <a:rPr lang="en-US" sz="1400" b="1" i="1">
                              <a:latin typeface="Cambria Math" panose="02040503050406030204" pitchFamily="18" charset="0"/>
                            </a:rPr>
                          </m:ctrlPr>
                        </m:sSubPr>
                        <m:e>
                          <m:r>
                            <a:rPr lang="en-US" sz="1400" b="1" i="1">
                              <a:latin typeface="Cambria Math" panose="02040503050406030204" pitchFamily="18" charset="0"/>
                            </a:rPr>
                            <m:t>𝒉</m:t>
                          </m:r>
                        </m:e>
                        <m:sub>
                          <m:r>
                            <a:rPr lang="en-US" sz="1400" b="1" i="1">
                              <a:latin typeface="Cambria Math" panose="02040503050406030204" pitchFamily="18" charset="0"/>
                            </a:rPr>
                            <m:t>𝒊</m:t>
                          </m:r>
                        </m:sub>
                      </m:sSub>
                      <m:r>
                        <a:rPr lang="en-US" sz="1400" b="1" i="1" smtClean="0">
                          <a:latin typeface="Cambria Math" panose="02040503050406030204" pitchFamily="18" charset="0"/>
                        </a:rPr>
                        <m:t>=</m:t>
                      </m:r>
                      <m:sSub>
                        <m:sSubPr>
                          <m:ctrlPr>
                            <a:rPr lang="en-US" sz="1400" b="1" i="1">
                              <a:latin typeface="Cambria Math" panose="02040503050406030204" pitchFamily="18" charset="0"/>
                            </a:rPr>
                          </m:ctrlPr>
                        </m:sSubPr>
                        <m:e>
                          <m:r>
                            <a:rPr lang="en-US" sz="1400" b="1" i="1">
                              <a:latin typeface="Cambria Math" panose="02040503050406030204" pitchFamily="18" charset="0"/>
                            </a:rPr>
                            <m:t>𝒉</m:t>
                          </m:r>
                        </m:e>
                        <m:sub>
                          <m:r>
                            <a:rPr lang="en-US" sz="1400" b="1" i="1">
                              <a:latin typeface="Cambria Math" panose="02040503050406030204" pitchFamily="18" charset="0"/>
                            </a:rPr>
                            <m:t>𝒊</m:t>
                          </m:r>
                        </m:sub>
                      </m:sSub>
                      <m:d>
                        <m:dPr>
                          <m:ctrlPr>
                            <a:rPr lang="en-US" sz="1400" b="1" i="1">
                              <a:latin typeface="Cambria Math" panose="02040503050406030204" pitchFamily="18" charset="0"/>
                            </a:rPr>
                          </m:ctrlPr>
                        </m:dPr>
                        <m:e>
                          <m:r>
                            <a:rPr lang="en-US" sz="1400" b="1" i="1">
                              <a:latin typeface="Cambria Math" panose="02040503050406030204" pitchFamily="18" charset="0"/>
                            </a:rPr>
                            <m:t>𝒕</m:t>
                          </m:r>
                        </m:e>
                        <m:e>
                          <m:sSub>
                            <m:sSubPr>
                              <m:ctrlPr>
                                <a:rPr lang="en-US" sz="1400" b="1" i="1">
                                  <a:latin typeface="Cambria Math" panose="02040503050406030204" pitchFamily="18" charset="0"/>
                                </a:rPr>
                              </m:ctrlPr>
                            </m:sSubPr>
                            <m:e>
                              <m:r>
                                <a:rPr lang="en-US" sz="1400" b="1" i="1">
                                  <a:latin typeface="Cambria Math" panose="02040503050406030204" pitchFamily="18" charset="0"/>
                                </a:rPr>
                                <m:t>𝓜</m:t>
                              </m:r>
                            </m:e>
                            <m:sub>
                              <m:r>
                                <a:rPr lang="en-US" sz="1400" b="1" i="1">
                                  <a:latin typeface="Cambria Math" panose="02040503050406030204" pitchFamily="18" charset="0"/>
                                </a:rPr>
                                <m:t>𝒊</m:t>
                              </m:r>
                            </m:sub>
                          </m:sSub>
                          <m:d>
                            <m:dPr>
                              <m:ctrlPr>
                                <a:rPr lang="en-US" sz="1400" b="1" i="1">
                                  <a:latin typeface="Cambria Math" panose="02040503050406030204" pitchFamily="18" charset="0"/>
                                </a:rPr>
                              </m:ctrlPr>
                            </m:dPr>
                            <m:e>
                              <m:r>
                                <a:rPr lang="en-US" sz="1400" b="1" i="1">
                                  <a:latin typeface="Cambria Math" panose="02040503050406030204" pitchFamily="18" charset="0"/>
                                </a:rPr>
                                <m:t>𝒕</m:t>
                              </m:r>
                              <m:r>
                                <a:rPr lang="en-US" sz="1400" b="1" i="1" smtClean="0">
                                  <a:latin typeface="Cambria Math" panose="02040503050406030204" pitchFamily="18" charset="0"/>
                                </a:rPr>
                                <m:t>−</m:t>
                              </m:r>
                              <m:r>
                                <a:rPr lang="en-US" sz="1400" b="1" i="1" smtClean="0">
                                  <a:latin typeface="Cambria Math" panose="02040503050406030204" pitchFamily="18" charset="0"/>
                                </a:rPr>
                                <m:t>𝒍𝒂𝒈</m:t>
                              </m:r>
                            </m:e>
                          </m:d>
                        </m:e>
                      </m:d>
                    </m:oMath>
                  </m:oMathPara>
                </a14:m>
                <a:endParaRPr lang="en-US" sz="1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604889" y="3238256"/>
                <a:ext cx="3304110" cy="523220"/>
              </a:xfrm>
              <a:prstGeom prst="rect">
                <a:avLst/>
              </a:prstGeom>
              <a:blipFill>
                <a:blip r:embed="rId6"/>
                <a:stretch>
                  <a:fillRect t="-2326" r="-554" b="-4651"/>
                </a:stretch>
              </a:blipFill>
            </p:spPr>
            <p:txBody>
              <a:bodyPr/>
              <a:lstStyle/>
              <a:p>
                <a:r>
                  <a:rPr lang="en-GB">
                    <a:noFill/>
                  </a:rPr>
                  <a:t> </a:t>
                </a:r>
              </a:p>
            </p:txBody>
          </p:sp>
        </mc:Fallback>
      </mc:AlternateContent>
      <p:cxnSp>
        <p:nvCxnSpPr>
          <p:cNvPr id="23" name="Straight Connector 22"/>
          <p:cNvCxnSpPr/>
          <p:nvPr/>
        </p:nvCxnSpPr>
        <p:spPr>
          <a:xfrm flipH="1">
            <a:off x="329943" y="4433899"/>
            <a:ext cx="8496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329943" y="4489085"/>
            <a:ext cx="8496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321838" y="3206656"/>
            <a:ext cx="8496000"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p:blipFill rotWithShape="1">
          <a:blip r:embed="rId7"/>
          <a:srcRect r="79809"/>
          <a:stretch/>
        </p:blipFill>
        <p:spPr>
          <a:xfrm>
            <a:off x="7772423" y="4547421"/>
            <a:ext cx="652712" cy="462915"/>
          </a:xfrm>
          <a:prstGeom prst="rect">
            <a:avLst/>
          </a:prstGeom>
        </p:spPr>
      </p:pic>
    </p:spTree>
    <p:extLst>
      <p:ext uri="{BB962C8B-B14F-4D97-AF65-F5344CB8AC3E}">
        <p14:creationId xmlns:p14="http://schemas.microsoft.com/office/powerpoint/2010/main" val="232995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C4F54F3-C349-4609-AFEE-01462D5C7942}" type="slidenum">
              <a:rPr lang="en-GB" smtClean="0"/>
              <a:pPr/>
              <a:t>7</a:t>
            </a:fld>
            <a:endParaRPr lang="en-GB" dirty="0"/>
          </a:p>
        </p:txBody>
      </p:sp>
      <p:pic>
        <p:nvPicPr>
          <p:cNvPr id="12" name="Picture 11"/>
          <p:cNvPicPr>
            <a:picLocks noChangeAspect="1"/>
          </p:cNvPicPr>
          <p:nvPr/>
        </p:nvPicPr>
        <p:blipFill rotWithShape="1">
          <a:blip r:embed="rId3"/>
          <a:srcRect r="79809"/>
          <a:stretch/>
        </p:blipFill>
        <p:spPr>
          <a:xfrm>
            <a:off x="7772423" y="4547421"/>
            <a:ext cx="652712" cy="462915"/>
          </a:xfrm>
          <a:prstGeom prst="rect">
            <a:avLst/>
          </a:prstGeom>
        </p:spPr>
      </p:pic>
      <p:sp>
        <p:nvSpPr>
          <p:cNvPr id="17" name="Rectangle 13"/>
          <p:cNvSpPr>
            <a:spLocks noChangeArrowheads="1"/>
          </p:cNvSpPr>
          <p:nvPr/>
        </p:nvSpPr>
        <p:spPr bwMode="auto">
          <a:xfrm>
            <a:off x="528484" y="1450394"/>
            <a:ext cx="4289835" cy="1015663"/>
          </a:xfrm>
          <a:prstGeom prst="rect">
            <a:avLst/>
          </a:prstGeom>
          <a:solidFill>
            <a:srgbClr val="F6E7E6"/>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defRPr/>
            </a:pPr>
            <a:r>
              <a:rPr lang="en-US" sz="1200" b="1" dirty="0">
                <a:solidFill>
                  <a:srgbClr val="000000"/>
                </a:solidFill>
              </a:rPr>
              <a:t>Gefitinib (N = 609) or </a:t>
            </a:r>
            <a:r>
              <a:rPr lang="en-US" sz="1200" b="1" dirty="0" err="1">
                <a:solidFill>
                  <a:srgbClr val="000000"/>
                </a:solidFill>
              </a:rPr>
              <a:t>Carboplatin+Paclitaxel</a:t>
            </a:r>
            <a:r>
              <a:rPr lang="en-US" sz="1200" b="1" dirty="0">
                <a:solidFill>
                  <a:srgbClr val="000000"/>
                </a:solidFill>
              </a:rPr>
              <a:t> (N = 608)</a:t>
            </a:r>
          </a:p>
          <a:p>
            <a:pPr>
              <a:defRPr/>
            </a:pPr>
            <a:r>
              <a:rPr lang="en-US" sz="1200" b="1" dirty="0">
                <a:solidFill>
                  <a:srgbClr val="000000"/>
                </a:solidFill>
              </a:rPr>
              <a:t>EGFR status known: </a:t>
            </a:r>
            <a:r>
              <a:rPr lang="en-US" sz="1200" b="1" dirty="0">
                <a:solidFill>
                  <a:srgbClr val="FF0000"/>
                </a:solidFill>
              </a:rPr>
              <a:t>N = 430</a:t>
            </a:r>
          </a:p>
          <a:p>
            <a:pPr>
              <a:defRPr/>
            </a:pPr>
            <a:r>
              <a:rPr lang="en-US" sz="1200" b="1" dirty="0">
                <a:solidFill>
                  <a:srgbClr val="000000"/>
                </a:solidFill>
              </a:rPr>
              <a:t>			    EGFR+ (N = 258) / EGFR– (N = 172)</a:t>
            </a:r>
          </a:p>
          <a:p>
            <a:pPr>
              <a:defRPr/>
            </a:pPr>
            <a:r>
              <a:rPr lang="en-US" sz="1200" b="1" dirty="0">
                <a:solidFill>
                  <a:srgbClr val="000000"/>
                </a:solidFill>
              </a:rPr>
              <a:t>Primary endpoint: PFS (Gefitinib &gt; chemo)</a:t>
            </a:r>
          </a:p>
          <a:p>
            <a:pPr>
              <a:defRPr/>
            </a:pPr>
            <a:r>
              <a:rPr lang="en-US" sz="1200" b="1" dirty="0">
                <a:solidFill>
                  <a:srgbClr val="000000"/>
                </a:solidFill>
              </a:rPr>
              <a:t>Secondary endpoint: OS (Gefitinib = chemo)</a:t>
            </a:r>
          </a:p>
        </p:txBody>
      </p:sp>
      <p:sp>
        <p:nvSpPr>
          <p:cNvPr id="6" name="Title 5"/>
          <p:cNvSpPr>
            <a:spLocks noGrp="1"/>
          </p:cNvSpPr>
          <p:nvPr>
            <p:ph type="title"/>
          </p:nvPr>
        </p:nvSpPr>
        <p:spPr/>
        <p:txBody>
          <a:bodyPr/>
          <a:lstStyle/>
          <a:p>
            <a:r>
              <a:rPr lang="en-US" dirty="0"/>
              <a:t>Clinical trial data</a:t>
            </a:r>
            <a:br>
              <a:rPr lang="en-US" dirty="0"/>
            </a:br>
            <a:r>
              <a:rPr lang="en-US" sz="1800" dirty="0"/>
              <a:t>IPASS (Ph. III) and IFUM (Ph. IV) studies of 1</a:t>
            </a:r>
            <a:r>
              <a:rPr lang="en-US" sz="1800" baseline="30000" dirty="0"/>
              <a:t>st</a:t>
            </a:r>
            <a:r>
              <a:rPr lang="en-US" sz="1800" dirty="0"/>
              <a:t> line gefitinib in NSCLC</a:t>
            </a:r>
          </a:p>
        </p:txBody>
      </p:sp>
      <p:sp>
        <p:nvSpPr>
          <p:cNvPr id="4" name="TextBox 3"/>
          <p:cNvSpPr txBox="1"/>
          <p:nvPr/>
        </p:nvSpPr>
        <p:spPr>
          <a:xfrm>
            <a:off x="1355846" y="884932"/>
            <a:ext cx="2892651" cy="369332"/>
          </a:xfrm>
          <a:prstGeom prst="rect">
            <a:avLst/>
          </a:prstGeom>
          <a:noFill/>
        </p:spPr>
        <p:txBody>
          <a:bodyPr wrap="none" rtlCol="0">
            <a:spAutoFit/>
          </a:bodyPr>
          <a:lstStyle/>
          <a:p>
            <a:r>
              <a:rPr lang="en-US" b="1" dirty="0"/>
              <a:t>IPASS (N = 430 subjects)</a:t>
            </a:r>
            <a:endParaRPr lang="en-GB" b="1" dirty="0"/>
          </a:p>
        </p:txBody>
      </p:sp>
      <p:sp>
        <p:nvSpPr>
          <p:cNvPr id="39" name="TextBox 38"/>
          <p:cNvSpPr txBox="1"/>
          <p:nvPr/>
        </p:nvSpPr>
        <p:spPr>
          <a:xfrm>
            <a:off x="5878638" y="878555"/>
            <a:ext cx="2781531" cy="369332"/>
          </a:xfrm>
          <a:prstGeom prst="rect">
            <a:avLst/>
          </a:prstGeom>
          <a:noFill/>
        </p:spPr>
        <p:txBody>
          <a:bodyPr wrap="none" rtlCol="0">
            <a:spAutoFit/>
          </a:bodyPr>
          <a:lstStyle/>
          <a:p>
            <a:r>
              <a:rPr lang="en-US" b="1" dirty="0"/>
              <a:t>IFUM (N = 102 subjects)</a:t>
            </a:r>
            <a:endParaRPr lang="en-GB" b="1" dirty="0"/>
          </a:p>
        </p:txBody>
      </p:sp>
      <p:grpSp>
        <p:nvGrpSpPr>
          <p:cNvPr id="16" name="Group 15"/>
          <p:cNvGrpSpPr/>
          <p:nvPr/>
        </p:nvGrpSpPr>
        <p:grpSpPr>
          <a:xfrm>
            <a:off x="5793810" y="2444531"/>
            <a:ext cx="2800874" cy="2320867"/>
            <a:chOff x="5921406" y="2264051"/>
            <a:chExt cx="2800874" cy="2320867"/>
          </a:xfrm>
        </p:grpSpPr>
        <p:sp>
          <p:nvSpPr>
            <p:cNvPr id="11" name="TextBox 10"/>
            <p:cNvSpPr txBox="1"/>
            <p:nvPr/>
          </p:nvSpPr>
          <p:spPr>
            <a:xfrm>
              <a:off x="5921406" y="4369474"/>
              <a:ext cx="2199641" cy="215444"/>
            </a:xfrm>
            <a:prstGeom prst="rect">
              <a:avLst/>
            </a:prstGeom>
            <a:noFill/>
          </p:spPr>
          <p:txBody>
            <a:bodyPr wrap="none" rtlCol="0">
              <a:spAutoFit/>
            </a:bodyPr>
            <a:lstStyle/>
            <a:p>
              <a:r>
                <a:rPr lang="en-US" sz="800" i="1" dirty="0" err="1">
                  <a:solidFill>
                    <a:srgbClr val="000000"/>
                  </a:solidFill>
                </a:rPr>
                <a:t>Douillard</a:t>
              </a:r>
              <a:r>
                <a:rPr lang="en-US" sz="800" i="1" dirty="0">
                  <a:solidFill>
                    <a:srgbClr val="000000"/>
                  </a:solidFill>
                </a:rPr>
                <a:t> et al, Br J Cancer 2014 110:55-62 </a:t>
              </a:r>
            </a:p>
          </p:txBody>
        </p:sp>
        <p:grpSp>
          <p:nvGrpSpPr>
            <p:cNvPr id="14" name="Group 13"/>
            <p:cNvGrpSpPr/>
            <p:nvPr/>
          </p:nvGrpSpPr>
          <p:grpSpPr>
            <a:xfrm>
              <a:off x="5985204" y="2341266"/>
              <a:ext cx="2671763" cy="1896198"/>
              <a:chOff x="5985204" y="2341266"/>
              <a:chExt cx="2671763" cy="1896198"/>
            </a:xfrm>
          </p:grpSpPr>
          <p:grpSp>
            <p:nvGrpSpPr>
              <p:cNvPr id="10" name="Group 9"/>
              <p:cNvGrpSpPr/>
              <p:nvPr/>
            </p:nvGrpSpPr>
            <p:grpSpPr>
              <a:xfrm>
                <a:off x="5985204" y="2341266"/>
                <a:ext cx="2671763" cy="1896198"/>
                <a:chOff x="5985204" y="2341266"/>
                <a:chExt cx="2671763" cy="1896198"/>
              </a:xfrm>
            </p:grpSpPr>
            <p:pic>
              <p:nvPicPr>
                <p:cNvPr id="5" name="Picture 4"/>
                <p:cNvPicPr>
                  <a:picLocks noChangeAspect="1"/>
                </p:cNvPicPr>
                <p:nvPr/>
              </p:nvPicPr>
              <p:blipFill rotWithShape="1">
                <a:blip r:embed="rId4"/>
                <a:srcRect b="14148"/>
                <a:stretch/>
              </p:blipFill>
              <p:spPr>
                <a:xfrm>
                  <a:off x="5985204" y="2393470"/>
                  <a:ext cx="2671763" cy="1843994"/>
                </a:xfrm>
                <a:prstGeom prst="rect">
                  <a:avLst/>
                </a:prstGeom>
              </p:spPr>
            </p:pic>
            <p:sp>
              <p:nvSpPr>
                <p:cNvPr id="9" name="Rectangle 8"/>
                <p:cNvSpPr/>
                <p:nvPr/>
              </p:nvSpPr>
              <p:spPr>
                <a:xfrm>
                  <a:off x="5985204" y="2341266"/>
                  <a:ext cx="129218" cy="2612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41" name="Picture 40"/>
              <p:cNvPicPr>
                <a:picLocks noChangeAspect="1"/>
              </p:cNvPicPr>
              <p:nvPr/>
            </p:nvPicPr>
            <p:blipFill rotWithShape="1">
              <a:blip r:embed="rId4"/>
              <a:srcRect l="40002" r="3543" b="86240"/>
              <a:stretch/>
            </p:blipFill>
            <p:spPr>
              <a:xfrm>
                <a:off x="6635864" y="3754744"/>
                <a:ext cx="1508328" cy="295555"/>
              </a:xfrm>
              <a:prstGeom prst="rect">
                <a:avLst/>
              </a:prstGeom>
            </p:spPr>
          </p:pic>
          <p:sp>
            <p:nvSpPr>
              <p:cNvPr id="13" name="Rectangle 12"/>
              <p:cNvSpPr/>
              <p:nvPr/>
            </p:nvSpPr>
            <p:spPr>
              <a:xfrm>
                <a:off x="7063991" y="2393470"/>
                <a:ext cx="1547446" cy="3246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3" name="TextBox 42"/>
            <p:cNvSpPr txBox="1"/>
            <p:nvPr/>
          </p:nvSpPr>
          <p:spPr>
            <a:xfrm>
              <a:off x="6354324" y="2344387"/>
              <a:ext cx="2367956" cy="215444"/>
            </a:xfrm>
            <a:prstGeom prst="rect">
              <a:avLst/>
            </a:prstGeom>
            <a:noFill/>
          </p:spPr>
          <p:txBody>
            <a:bodyPr wrap="none" rtlCol="0">
              <a:spAutoFit/>
            </a:bodyPr>
            <a:lstStyle/>
            <a:p>
              <a:r>
                <a:rPr lang="en-US" sz="800" b="1" dirty="0">
                  <a:solidFill>
                    <a:srgbClr val="000000"/>
                  </a:solidFill>
                </a:rPr>
                <a:t>KM estimate for OS (EGFR+ subpopulation)</a:t>
              </a:r>
            </a:p>
          </p:txBody>
        </p:sp>
        <p:sp>
          <p:nvSpPr>
            <p:cNvPr id="44" name="TextBox 43"/>
            <p:cNvSpPr txBox="1"/>
            <p:nvPr/>
          </p:nvSpPr>
          <p:spPr>
            <a:xfrm rot="16200000">
              <a:off x="5433889" y="3016587"/>
              <a:ext cx="1720516" cy="215444"/>
            </a:xfrm>
            <a:prstGeom prst="rect">
              <a:avLst/>
            </a:prstGeom>
            <a:solidFill>
              <a:schemeClr val="bg1"/>
            </a:solidFill>
          </p:spPr>
          <p:txBody>
            <a:bodyPr wrap="square" rtlCol="0">
              <a:spAutoFit/>
            </a:bodyPr>
            <a:lstStyle/>
            <a:p>
              <a:r>
                <a:rPr lang="en-US" sz="800" b="1" dirty="0">
                  <a:solidFill>
                    <a:srgbClr val="000000"/>
                  </a:solidFill>
                </a:rPr>
                <a:t>Probability of Survival</a:t>
              </a:r>
            </a:p>
          </p:txBody>
        </p:sp>
        <p:sp>
          <p:nvSpPr>
            <p:cNvPr id="45" name="TextBox 44"/>
            <p:cNvSpPr txBox="1"/>
            <p:nvPr/>
          </p:nvSpPr>
          <p:spPr>
            <a:xfrm>
              <a:off x="6485194" y="4189267"/>
              <a:ext cx="1705156" cy="215444"/>
            </a:xfrm>
            <a:prstGeom prst="rect">
              <a:avLst/>
            </a:prstGeom>
            <a:solidFill>
              <a:schemeClr val="bg1"/>
            </a:solidFill>
          </p:spPr>
          <p:txBody>
            <a:bodyPr wrap="square" rtlCol="0">
              <a:spAutoFit/>
            </a:bodyPr>
            <a:lstStyle/>
            <a:p>
              <a:r>
                <a:rPr lang="en-US" sz="800" b="1" dirty="0">
                  <a:solidFill>
                    <a:srgbClr val="000000"/>
                  </a:solidFill>
                </a:rPr>
                <a:t>Time from first dose (months)</a:t>
              </a:r>
            </a:p>
          </p:txBody>
        </p:sp>
      </p:grpSp>
      <p:sp>
        <p:nvSpPr>
          <p:cNvPr id="46" name="Rectangle 13"/>
          <p:cNvSpPr>
            <a:spLocks noChangeArrowheads="1"/>
          </p:cNvSpPr>
          <p:nvPr/>
        </p:nvSpPr>
        <p:spPr bwMode="auto">
          <a:xfrm>
            <a:off x="5395645" y="1454317"/>
            <a:ext cx="3467001" cy="646331"/>
          </a:xfrm>
          <a:prstGeom prst="rect">
            <a:avLst/>
          </a:prstGeom>
          <a:solidFill>
            <a:schemeClr val="accent2">
              <a:lumMod val="25000"/>
              <a:lumOff val="75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defRPr/>
            </a:pPr>
            <a:r>
              <a:rPr lang="en-US" sz="1200" b="1" dirty="0">
                <a:solidFill>
                  <a:srgbClr val="000000"/>
                </a:solidFill>
              </a:rPr>
              <a:t>Gefitinib (</a:t>
            </a:r>
            <a:r>
              <a:rPr lang="en-US" sz="1200" b="1" dirty="0"/>
              <a:t>N = 106</a:t>
            </a:r>
            <a:r>
              <a:rPr lang="en-US" sz="1200" b="1" dirty="0">
                <a:solidFill>
                  <a:srgbClr val="000000"/>
                </a:solidFill>
              </a:rPr>
              <a:t>)</a:t>
            </a:r>
          </a:p>
          <a:p>
            <a:pPr>
              <a:defRPr/>
            </a:pPr>
            <a:r>
              <a:rPr lang="en-US" sz="1200" b="1" dirty="0">
                <a:solidFill>
                  <a:srgbClr val="000000"/>
                </a:solidFill>
              </a:rPr>
              <a:t>EGFR+ patients only</a:t>
            </a:r>
          </a:p>
          <a:p>
            <a:pPr>
              <a:defRPr/>
            </a:pPr>
            <a:r>
              <a:rPr lang="en-US" sz="1200" b="1" dirty="0">
                <a:solidFill>
                  <a:srgbClr val="FF0000"/>
                </a:solidFill>
              </a:rPr>
              <a:t>N = 102</a:t>
            </a:r>
            <a:r>
              <a:rPr lang="en-US" sz="1200" b="1" dirty="0"/>
              <a:t> with “clean” tumor data</a:t>
            </a:r>
          </a:p>
        </p:txBody>
      </p:sp>
      <p:cxnSp>
        <p:nvCxnSpPr>
          <p:cNvPr id="47" name="Straight Connector 46"/>
          <p:cNvCxnSpPr/>
          <p:nvPr/>
        </p:nvCxnSpPr>
        <p:spPr>
          <a:xfrm rot="5400000" flipH="1">
            <a:off x="4476468" y="3789914"/>
            <a:ext cx="2484000" cy="0"/>
          </a:xfrm>
          <a:prstGeom prst="line">
            <a:avLst/>
          </a:prstGeom>
          <a:ln w="19050">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flipH="1">
            <a:off x="4372215" y="1791109"/>
            <a:ext cx="1476000" cy="0"/>
          </a:xfrm>
          <a:prstGeom prst="line">
            <a:avLst/>
          </a:prstGeom>
          <a:ln w="19050">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2926130" y="2485162"/>
            <a:ext cx="2871241" cy="2284065"/>
            <a:chOff x="2979295" y="2304682"/>
            <a:chExt cx="2871241" cy="2284065"/>
          </a:xfrm>
        </p:grpSpPr>
        <p:pic>
          <p:nvPicPr>
            <p:cNvPr id="8" name="Picture 7"/>
            <p:cNvPicPr>
              <a:picLocks noChangeAspect="1"/>
            </p:cNvPicPr>
            <p:nvPr/>
          </p:nvPicPr>
          <p:blipFill rotWithShape="1">
            <a:blip r:embed="rId5"/>
            <a:srcRect r="12799"/>
            <a:stretch/>
          </p:blipFill>
          <p:spPr>
            <a:xfrm>
              <a:off x="3197207" y="2583319"/>
              <a:ext cx="2500210" cy="1654145"/>
            </a:xfrm>
            <a:prstGeom prst="rect">
              <a:avLst/>
            </a:prstGeom>
          </p:spPr>
        </p:pic>
        <p:grpSp>
          <p:nvGrpSpPr>
            <p:cNvPr id="7" name="Group 6"/>
            <p:cNvGrpSpPr/>
            <p:nvPr/>
          </p:nvGrpSpPr>
          <p:grpSpPr>
            <a:xfrm>
              <a:off x="2979295" y="2304682"/>
              <a:ext cx="2633044" cy="2126743"/>
              <a:chOff x="4526530" y="1988950"/>
              <a:chExt cx="2633044" cy="2126743"/>
            </a:xfrm>
          </p:grpSpPr>
          <p:sp>
            <p:nvSpPr>
              <p:cNvPr id="19" name="TextBox 18"/>
              <p:cNvSpPr txBox="1"/>
              <p:nvPr/>
            </p:nvSpPr>
            <p:spPr>
              <a:xfrm>
                <a:off x="4787121" y="3900249"/>
                <a:ext cx="1705156" cy="215444"/>
              </a:xfrm>
              <a:prstGeom prst="rect">
                <a:avLst/>
              </a:prstGeom>
              <a:solidFill>
                <a:schemeClr val="bg1"/>
              </a:solidFill>
            </p:spPr>
            <p:txBody>
              <a:bodyPr wrap="square" rtlCol="0">
                <a:spAutoFit/>
              </a:bodyPr>
              <a:lstStyle/>
              <a:p>
                <a:r>
                  <a:rPr lang="en-US" sz="800" b="1" dirty="0">
                    <a:solidFill>
                      <a:srgbClr val="000000"/>
                    </a:solidFill>
                  </a:rPr>
                  <a:t>Time from first dose (months)</a:t>
                </a:r>
              </a:p>
            </p:txBody>
          </p:sp>
          <p:grpSp>
            <p:nvGrpSpPr>
              <p:cNvPr id="20" name="Group 19"/>
              <p:cNvGrpSpPr/>
              <p:nvPr/>
            </p:nvGrpSpPr>
            <p:grpSpPr>
              <a:xfrm>
                <a:off x="4526530" y="1988950"/>
                <a:ext cx="2633044" cy="1720516"/>
                <a:chOff x="3869802" y="2601398"/>
                <a:chExt cx="2633044" cy="1720516"/>
              </a:xfrm>
            </p:grpSpPr>
            <p:sp>
              <p:nvSpPr>
                <p:cNvPr id="22" name="TextBox 21"/>
                <p:cNvSpPr txBox="1"/>
                <p:nvPr/>
              </p:nvSpPr>
              <p:spPr>
                <a:xfrm>
                  <a:off x="5826106" y="3219205"/>
                  <a:ext cx="601447" cy="215444"/>
                </a:xfrm>
                <a:prstGeom prst="rect">
                  <a:avLst/>
                </a:prstGeom>
                <a:noFill/>
              </p:spPr>
              <p:txBody>
                <a:bodyPr wrap="none" rtlCol="0">
                  <a:spAutoFit/>
                </a:bodyPr>
                <a:lstStyle/>
                <a:p>
                  <a:r>
                    <a:rPr lang="en-US" sz="800" b="1" dirty="0" err="1">
                      <a:solidFill>
                        <a:srgbClr val="000000"/>
                      </a:solidFill>
                    </a:rPr>
                    <a:t>Gefitinib</a:t>
                  </a:r>
                  <a:endParaRPr lang="en-US" sz="800" b="1" dirty="0">
                    <a:solidFill>
                      <a:srgbClr val="000000"/>
                    </a:solidFill>
                  </a:endParaRPr>
                </a:p>
              </p:txBody>
            </p:sp>
            <p:sp>
              <p:nvSpPr>
                <p:cNvPr id="23" name="TextBox 22"/>
                <p:cNvSpPr txBox="1"/>
                <p:nvPr/>
              </p:nvSpPr>
              <p:spPr>
                <a:xfrm>
                  <a:off x="4741686" y="3281449"/>
                  <a:ext cx="968535" cy="338554"/>
                </a:xfrm>
                <a:prstGeom prst="rect">
                  <a:avLst/>
                </a:prstGeom>
                <a:noFill/>
              </p:spPr>
              <p:txBody>
                <a:bodyPr wrap="square" rtlCol="0">
                  <a:spAutoFit/>
                </a:bodyPr>
                <a:lstStyle/>
                <a:p>
                  <a:r>
                    <a:rPr lang="en-US" sz="800" b="1" dirty="0" err="1">
                      <a:solidFill>
                        <a:srgbClr val="000000"/>
                      </a:solidFill>
                    </a:rPr>
                    <a:t>Carboplatin</a:t>
                  </a:r>
                  <a:r>
                    <a:rPr lang="en-US" sz="800" b="1" dirty="0">
                      <a:solidFill>
                        <a:srgbClr val="000000"/>
                      </a:solidFill>
                    </a:rPr>
                    <a:t>/</a:t>
                  </a:r>
                </a:p>
                <a:p>
                  <a:r>
                    <a:rPr lang="en-US" sz="800" b="1" dirty="0">
                      <a:solidFill>
                        <a:srgbClr val="000000"/>
                      </a:solidFill>
                    </a:rPr>
                    <a:t>   </a:t>
                  </a:r>
                  <a:r>
                    <a:rPr lang="en-US" sz="800" b="1" dirty="0" err="1">
                      <a:solidFill>
                        <a:srgbClr val="000000"/>
                      </a:solidFill>
                    </a:rPr>
                    <a:t>Paclitaxel</a:t>
                  </a:r>
                  <a:endParaRPr lang="en-US" sz="800" b="1" dirty="0">
                    <a:solidFill>
                      <a:srgbClr val="000000"/>
                    </a:solidFill>
                  </a:endParaRPr>
                </a:p>
              </p:txBody>
            </p:sp>
            <p:sp>
              <p:nvSpPr>
                <p:cNvPr id="24" name="TextBox 23"/>
                <p:cNvSpPr txBox="1"/>
                <p:nvPr/>
              </p:nvSpPr>
              <p:spPr>
                <a:xfrm rot="16200000">
                  <a:off x="3117266" y="3353934"/>
                  <a:ext cx="1720516" cy="215444"/>
                </a:xfrm>
                <a:prstGeom prst="rect">
                  <a:avLst/>
                </a:prstGeom>
                <a:solidFill>
                  <a:schemeClr val="bg1"/>
                </a:solidFill>
              </p:spPr>
              <p:txBody>
                <a:bodyPr wrap="square" rtlCol="0">
                  <a:spAutoFit/>
                </a:bodyPr>
                <a:lstStyle/>
                <a:p>
                  <a:r>
                    <a:rPr lang="en-US" sz="800" b="1" dirty="0">
                      <a:solidFill>
                        <a:srgbClr val="000000"/>
                      </a:solidFill>
                    </a:rPr>
                    <a:t>Probability of Survival</a:t>
                  </a:r>
                </a:p>
              </p:txBody>
            </p:sp>
            <p:sp>
              <p:nvSpPr>
                <p:cNvPr id="25" name="TextBox 24"/>
                <p:cNvSpPr txBox="1"/>
                <p:nvPr/>
              </p:nvSpPr>
              <p:spPr>
                <a:xfrm>
                  <a:off x="4134890" y="2641103"/>
                  <a:ext cx="2367956" cy="215444"/>
                </a:xfrm>
                <a:prstGeom prst="rect">
                  <a:avLst/>
                </a:prstGeom>
                <a:noFill/>
              </p:spPr>
              <p:txBody>
                <a:bodyPr wrap="none" rtlCol="0">
                  <a:spAutoFit/>
                </a:bodyPr>
                <a:lstStyle/>
                <a:p>
                  <a:r>
                    <a:rPr lang="en-US" sz="800" b="1" dirty="0">
                      <a:solidFill>
                        <a:srgbClr val="000000"/>
                      </a:solidFill>
                    </a:rPr>
                    <a:t>KM estimates for OS (EGFR+ subpopulation)</a:t>
                  </a:r>
                </a:p>
              </p:txBody>
            </p:sp>
          </p:grpSp>
        </p:grpSp>
        <p:sp>
          <p:nvSpPr>
            <p:cNvPr id="26" name="TextBox 25"/>
            <p:cNvSpPr txBox="1"/>
            <p:nvPr/>
          </p:nvSpPr>
          <p:spPr>
            <a:xfrm>
              <a:off x="3134705" y="4373303"/>
              <a:ext cx="2715831" cy="215444"/>
            </a:xfrm>
            <a:prstGeom prst="rect">
              <a:avLst/>
            </a:prstGeom>
            <a:noFill/>
          </p:spPr>
          <p:txBody>
            <a:bodyPr wrap="square" rtlCol="0">
              <a:spAutoFit/>
            </a:bodyPr>
            <a:lstStyle/>
            <a:p>
              <a:r>
                <a:rPr lang="en-US" sz="800" i="1" dirty="0">
                  <a:solidFill>
                    <a:srgbClr val="000000"/>
                  </a:solidFill>
                </a:rPr>
                <a:t>Mok et al. N </a:t>
              </a:r>
              <a:r>
                <a:rPr lang="en-US" sz="800" i="1" dirty="0" err="1">
                  <a:solidFill>
                    <a:srgbClr val="000000"/>
                  </a:solidFill>
                </a:rPr>
                <a:t>Engl</a:t>
              </a:r>
              <a:r>
                <a:rPr lang="en-US" sz="800" i="1" dirty="0">
                  <a:solidFill>
                    <a:srgbClr val="000000"/>
                  </a:solidFill>
                </a:rPr>
                <a:t> J Med. 2009 Sep 3;361(10):947-57</a:t>
              </a:r>
            </a:p>
          </p:txBody>
        </p:sp>
        <p:cxnSp>
          <p:nvCxnSpPr>
            <p:cNvPr id="50" name="Straight Connector 49"/>
            <p:cNvCxnSpPr/>
            <p:nvPr/>
          </p:nvCxnSpPr>
          <p:spPr>
            <a:xfrm rot="10800000" flipH="1">
              <a:off x="3328323" y="3359171"/>
              <a:ext cx="1908000" cy="0"/>
            </a:xfrm>
            <a:prstGeom prst="line">
              <a:avLst/>
            </a:prstGeom>
            <a:ln w="9525">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6200000" flipH="1">
              <a:off x="4876323" y="3739925"/>
              <a:ext cx="720000" cy="0"/>
            </a:xfrm>
            <a:prstGeom prst="line">
              <a:avLst/>
            </a:prstGeom>
            <a:ln w="9525">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grpSp>
      <p:pic>
        <p:nvPicPr>
          <p:cNvPr id="15" name="Picture 14"/>
          <p:cNvPicPr>
            <a:picLocks noChangeAspect="1"/>
          </p:cNvPicPr>
          <p:nvPr/>
        </p:nvPicPr>
        <p:blipFill>
          <a:blip r:embed="rId6"/>
          <a:stretch>
            <a:fillRect/>
          </a:stretch>
        </p:blipFill>
        <p:spPr>
          <a:xfrm>
            <a:off x="196809" y="2414547"/>
            <a:ext cx="2737486" cy="2207060"/>
          </a:xfrm>
          <a:prstGeom prst="rect">
            <a:avLst/>
          </a:prstGeom>
        </p:spPr>
      </p:pic>
      <p:sp>
        <p:nvSpPr>
          <p:cNvPr id="35" name="TextBox 34"/>
          <p:cNvSpPr txBox="1"/>
          <p:nvPr/>
        </p:nvSpPr>
        <p:spPr>
          <a:xfrm>
            <a:off x="5713973" y="4732846"/>
            <a:ext cx="2132315" cy="338554"/>
          </a:xfrm>
          <a:prstGeom prst="rect">
            <a:avLst/>
          </a:prstGeom>
          <a:noFill/>
        </p:spPr>
        <p:txBody>
          <a:bodyPr wrap="none" rtlCol="0">
            <a:spAutoFit/>
          </a:bodyPr>
          <a:lstStyle/>
          <a:p>
            <a:r>
              <a:rPr lang="en-US" sz="1600" dirty="0">
                <a:solidFill>
                  <a:srgbClr val="000000"/>
                </a:solidFill>
              </a:rPr>
              <a:t>IFUM, </a:t>
            </a:r>
            <a:r>
              <a:rPr lang="en-US" sz="1600" i="1" dirty="0">
                <a:solidFill>
                  <a:srgbClr val="000000"/>
                </a:solidFill>
              </a:rPr>
              <a:t>NCT01203917</a:t>
            </a:r>
            <a:endParaRPr lang="en-GB" sz="1600" dirty="0"/>
          </a:p>
        </p:txBody>
      </p:sp>
      <p:sp>
        <p:nvSpPr>
          <p:cNvPr id="36" name="TextBox 35"/>
          <p:cNvSpPr txBox="1"/>
          <p:nvPr/>
        </p:nvSpPr>
        <p:spPr>
          <a:xfrm>
            <a:off x="3513153" y="4732846"/>
            <a:ext cx="2218043" cy="338554"/>
          </a:xfrm>
          <a:prstGeom prst="rect">
            <a:avLst/>
          </a:prstGeom>
          <a:noFill/>
        </p:spPr>
        <p:txBody>
          <a:bodyPr wrap="none" rtlCol="0">
            <a:spAutoFit/>
          </a:bodyPr>
          <a:lstStyle/>
          <a:p>
            <a:r>
              <a:rPr lang="en-US" sz="1600" dirty="0"/>
              <a:t>IPASS, </a:t>
            </a:r>
            <a:r>
              <a:rPr lang="en-US" sz="1600" i="1" dirty="0">
                <a:solidFill>
                  <a:srgbClr val="000000"/>
                </a:solidFill>
              </a:rPr>
              <a:t>NCT00322452</a:t>
            </a:r>
            <a:endParaRPr lang="en-US" sz="1600" dirty="0"/>
          </a:p>
        </p:txBody>
      </p:sp>
      <p:sp>
        <p:nvSpPr>
          <p:cNvPr id="18" name="TextBox 17"/>
          <p:cNvSpPr txBox="1"/>
          <p:nvPr/>
        </p:nvSpPr>
        <p:spPr>
          <a:xfrm>
            <a:off x="1191117" y="1128988"/>
            <a:ext cx="3169266" cy="276999"/>
          </a:xfrm>
          <a:prstGeom prst="rect">
            <a:avLst/>
          </a:prstGeom>
          <a:noFill/>
          <a:ln>
            <a:noFill/>
          </a:ln>
        </p:spPr>
        <p:txBody>
          <a:bodyPr wrap="none" rtlCol="0">
            <a:spAutoFit/>
          </a:bodyPr>
          <a:lstStyle/>
          <a:p>
            <a:r>
              <a:rPr lang="en-US" sz="1200" b="1" dirty="0"/>
              <a:t>Total number of measurements: n = 2302</a:t>
            </a:r>
            <a:endParaRPr lang="en-GB" sz="1200" b="1" dirty="0"/>
          </a:p>
        </p:txBody>
      </p:sp>
      <p:sp>
        <p:nvSpPr>
          <p:cNvPr id="42" name="TextBox 41"/>
          <p:cNvSpPr txBox="1"/>
          <p:nvPr/>
        </p:nvSpPr>
        <p:spPr>
          <a:xfrm>
            <a:off x="5684397" y="1128988"/>
            <a:ext cx="3084306" cy="276999"/>
          </a:xfrm>
          <a:prstGeom prst="rect">
            <a:avLst/>
          </a:prstGeom>
          <a:noFill/>
          <a:ln>
            <a:noFill/>
          </a:ln>
        </p:spPr>
        <p:txBody>
          <a:bodyPr wrap="none" rtlCol="0">
            <a:spAutoFit/>
          </a:bodyPr>
          <a:lstStyle/>
          <a:p>
            <a:r>
              <a:rPr lang="en-US" sz="1200" b="1" dirty="0"/>
              <a:t>Total number of measurements: n = 724</a:t>
            </a:r>
            <a:endParaRPr lang="en-GB" sz="1200" b="1" dirty="0"/>
          </a:p>
        </p:txBody>
      </p:sp>
      <p:cxnSp>
        <p:nvCxnSpPr>
          <p:cNvPr id="52" name="Straight Connector 51"/>
          <p:cNvCxnSpPr/>
          <p:nvPr/>
        </p:nvCxnSpPr>
        <p:spPr>
          <a:xfrm rot="10800000" flipH="1">
            <a:off x="110169" y="1380330"/>
            <a:ext cx="8892000" cy="0"/>
          </a:xfrm>
          <a:prstGeom prst="line">
            <a:avLst/>
          </a:prstGeom>
          <a:ln w="19050">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10800000" flipH="1">
            <a:off x="106155" y="2543385"/>
            <a:ext cx="8892000" cy="0"/>
          </a:xfrm>
          <a:prstGeom prst="line">
            <a:avLst/>
          </a:prstGeom>
          <a:ln w="19050">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224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C4F54F3-C349-4609-AFEE-01462D5C7942}" type="slidenum">
              <a:rPr lang="en-GB" smtClean="0"/>
              <a:pPr/>
              <a:t>8</a:t>
            </a:fld>
            <a:endParaRPr lang="en-GB" dirty="0"/>
          </a:p>
        </p:txBody>
      </p:sp>
      <p:sp>
        <p:nvSpPr>
          <p:cNvPr id="3" name="Title 2"/>
          <p:cNvSpPr>
            <a:spLocks noGrp="1"/>
          </p:cNvSpPr>
          <p:nvPr>
            <p:ph type="title"/>
          </p:nvPr>
        </p:nvSpPr>
        <p:spPr/>
        <p:txBody>
          <a:bodyPr/>
          <a:lstStyle/>
          <a:p>
            <a:r>
              <a:rPr lang="en-US" dirty="0"/>
              <a:t>Clinical trial data: Examples of individual tumor profiles</a:t>
            </a:r>
            <a:endParaRPr lang="en-GB" dirty="0"/>
          </a:p>
        </p:txBody>
      </p:sp>
      <p:pic>
        <p:nvPicPr>
          <p:cNvPr id="4" name="Picture 3"/>
          <p:cNvPicPr>
            <a:picLocks noChangeAspect="1"/>
          </p:cNvPicPr>
          <p:nvPr/>
        </p:nvPicPr>
        <p:blipFill>
          <a:blip r:embed="rId2"/>
          <a:stretch>
            <a:fillRect/>
          </a:stretch>
        </p:blipFill>
        <p:spPr>
          <a:xfrm>
            <a:off x="156845" y="533437"/>
            <a:ext cx="6665192" cy="4358010"/>
          </a:xfrm>
          <a:prstGeom prst="rect">
            <a:avLst/>
          </a:prstGeom>
        </p:spPr>
      </p:pic>
      <p:pic>
        <p:nvPicPr>
          <p:cNvPr id="5" name="Picture 4"/>
          <p:cNvPicPr>
            <a:picLocks noChangeAspect="1"/>
          </p:cNvPicPr>
          <p:nvPr/>
        </p:nvPicPr>
        <p:blipFill rotWithShape="1">
          <a:blip r:embed="rId3"/>
          <a:srcRect r="79809"/>
          <a:stretch/>
        </p:blipFill>
        <p:spPr>
          <a:xfrm>
            <a:off x="7772423" y="4547421"/>
            <a:ext cx="652712" cy="462915"/>
          </a:xfrm>
          <a:prstGeom prst="rect">
            <a:avLst/>
          </a:prstGeom>
        </p:spPr>
      </p:pic>
      <p:sp>
        <p:nvSpPr>
          <p:cNvPr id="6" name="TextBox 5"/>
          <p:cNvSpPr txBox="1"/>
          <p:nvPr/>
        </p:nvSpPr>
        <p:spPr>
          <a:xfrm>
            <a:off x="6719756" y="1222746"/>
            <a:ext cx="2260555" cy="1077218"/>
          </a:xfrm>
          <a:prstGeom prst="rect">
            <a:avLst/>
          </a:prstGeom>
          <a:noFill/>
        </p:spPr>
        <p:txBody>
          <a:bodyPr wrap="none" rtlCol="0">
            <a:spAutoFit/>
          </a:bodyPr>
          <a:lstStyle/>
          <a:p>
            <a:r>
              <a:rPr lang="en-US" sz="1600" dirty="0"/>
              <a:t>6 randomly chosen</a:t>
            </a:r>
          </a:p>
          <a:p>
            <a:r>
              <a:rPr lang="en-US" sz="1600" dirty="0"/>
              <a:t>subjects with their</a:t>
            </a:r>
          </a:p>
          <a:p>
            <a:r>
              <a:rPr lang="en-US" sz="1600" dirty="0"/>
              <a:t>time profiles of </a:t>
            </a:r>
          </a:p>
          <a:p>
            <a:r>
              <a:rPr lang="en-US" sz="1600" dirty="0"/>
              <a:t>separate target lesions</a:t>
            </a:r>
          </a:p>
        </p:txBody>
      </p:sp>
      <p:sp>
        <p:nvSpPr>
          <p:cNvPr id="7" name="TextBox 6"/>
          <p:cNvSpPr txBox="1"/>
          <p:nvPr/>
        </p:nvSpPr>
        <p:spPr>
          <a:xfrm>
            <a:off x="6719756" y="766885"/>
            <a:ext cx="2218043" cy="338554"/>
          </a:xfrm>
          <a:prstGeom prst="rect">
            <a:avLst/>
          </a:prstGeom>
          <a:noFill/>
        </p:spPr>
        <p:txBody>
          <a:bodyPr wrap="none" rtlCol="0">
            <a:spAutoFit/>
          </a:bodyPr>
          <a:lstStyle/>
          <a:p>
            <a:r>
              <a:rPr lang="en-US" sz="1600" dirty="0"/>
              <a:t>IPASS, </a:t>
            </a:r>
            <a:r>
              <a:rPr lang="en-US" sz="1600" i="1" dirty="0">
                <a:solidFill>
                  <a:srgbClr val="000000"/>
                </a:solidFill>
              </a:rPr>
              <a:t>NCT00322452</a:t>
            </a:r>
            <a:endParaRPr lang="en-US" sz="1600" dirty="0"/>
          </a:p>
        </p:txBody>
      </p:sp>
      <p:cxnSp>
        <p:nvCxnSpPr>
          <p:cNvPr id="8" name="Straight Connector 7"/>
          <p:cNvCxnSpPr/>
          <p:nvPr/>
        </p:nvCxnSpPr>
        <p:spPr>
          <a:xfrm rot="10800000" flipH="1">
            <a:off x="6763101" y="1160237"/>
            <a:ext cx="2160000" cy="0"/>
          </a:xfrm>
          <a:prstGeom prst="line">
            <a:avLst/>
          </a:prstGeom>
          <a:ln w="19050">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859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C4F54F3-C349-4609-AFEE-01462D5C7942}" type="slidenum">
              <a:rPr lang="en-GB" smtClean="0"/>
              <a:pPr/>
              <a:t>9</a:t>
            </a:fld>
            <a:endParaRPr lang="en-GB" dirty="0"/>
          </a:p>
        </p:txBody>
      </p:sp>
      <p:sp>
        <p:nvSpPr>
          <p:cNvPr id="3" name="Title 2"/>
          <p:cNvSpPr>
            <a:spLocks noGrp="1"/>
          </p:cNvSpPr>
          <p:nvPr>
            <p:ph type="title"/>
          </p:nvPr>
        </p:nvSpPr>
        <p:spPr/>
        <p:txBody>
          <a:bodyPr/>
          <a:lstStyle/>
          <a:p>
            <a:r>
              <a:rPr lang="en-US" dirty="0"/>
              <a:t>Joint model fitted on IPASS data: Summary</a:t>
            </a:r>
          </a:p>
        </p:txBody>
      </p:sp>
      <p:pic>
        <p:nvPicPr>
          <p:cNvPr id="4" name="Picture 3"/>
          <p:cNvPicPr>
            <a:picLocks noChangeAspect="1"/>
          </p:cNvPicPr>
          <p:nvPr/>
        </p:nvPicPr>
        <p:blipFill>
          <a:blip r:embed="rId2"/>
          <a:stretch>
            <a:fillRect/>
          </a:stretch>
        </p:blipFill>
        <p:spPr>
          <a:xfrm>
            <a:off x="475781" y="2120842"/>
            <a:ext cx="3932747" cy="2353907"/>
          </a:xfrm>
          <a:prstGeom prst="rect">
            <a:avLst/>
          </a:prstGeom>
        </p:spPr>
      </p:pic>
      <p:sp>
        <p:nvSpPr>
          <p:cNvPr id="26" name="TextBox 25"/>
          <p:cNvSpPr txBox="1"/>
          <p:nvPr/>
        </p:nvSpPr>
        <p:spPr>
          <a:xfrm>
            <a:off x="2870757" y="2423053"/>
            <a:ext cx="1063048" cy="369332"/>
          </a:xfrm>
          <a:prstGeom prst="rect">
            <a:avLst/>
          </a:prstGeom>
          <a:noFill/>
        </p:spPr>
        <p:txBody>
          <a:bodyPr wrap="none" rtlCol="0">
            <a:spAutoFit/>
          </a:bodyPr>
          <a:lstStyle/>
          <a:p>
            <a:r>
              <a:rPr lang="en-US" b="1" dirty="0">
                <a:solidFill>
                  <a:srgbClr val="00B050"/>
                </a:solidFill>
              </a:rPr>
              <a:t>CAT = A</a:t>
            </a:r>
          </a:p>
        </p:txBody>
      </p:sp>
      <p:sp>
        <p:nvSpPr>
          <p:cNvPr id="27" name="TextBox 26"/>
          <p:cNvSpPr txBox="1"/>
          <p:nvPr/>
        </p:nvSpPr>
        <p:spPr>
          <a:xfrm>
            <a:off x="1009067" y="3213170"/>
            <a:ext cx="1063048" cy="369332"/>
          </a:xfrm>
          <a:prstGeom prst="rect">
            <a:avLst/>
          </a:prstGeom>
          <a:noFill/>
        </p:spPr>
        <p:txBody>
          <a:bodyPr wrap="none" rtlCol="0">
            <a:spAutoFit/>
          </a:bodyPr>
          <a:lstStyle/>
          <a:p>
            <a:r>
              <a:rPr lang="en-US" b="1" dirty="0">
                <a:solidFill>
                  <a:schemeClr val="tx2">
                    <a:lumMod val="40000"/>
                    <a:lumOff val="60000"/>
                  </a:schemeClr>
                </a:solidFill>
              </a:rPr>
              <a:t>CAT = C</a:t>
            </a:r>
          </a:p>
        </p:txBody>
      </p:sp>
      <p:sp>
        <p:nvSpPr>
          <p:cNvPr id="28" name="TextBox 27"/>
          <p:cNvSpPr txBox="1"/>
          <p:nvPr/>
        </p:nvSpPr>
        <p:spPr>
          <a:xfrm>
            <a:off x="3325384" y="3367692"/>
            <a:ext cx="1063048" cy="369332"/>
          </a:xfrm>
          <a:prstGeom prst="rect">
            <a:avLst/>
          </a:prstGeom>
          <a:noFill/>
        </p:spPr>
        <p:txBody>
          <a:bodyPr wrap="none" rtlCol="0">
            <a:spAutoFit/>
          </a:bodyPr>
          <a:lstStyle/>
          <a:p>
            <a:r>
              <a:rPr lang="en-US" b="1" dirty="0">
                <a:solidFill>
                  <a:srgbClr val="462CE4"/>
                </a:solidFill>
              </a:rPr>
              <a:t>CAT = B</a:t>
            </a:r>
          </a:p>
        </p:txBody>
      </p:sp>
      <p:sp>
        <p:nvSpPr>
          <p:cNvPr id="30" name="TextBox 29"/>
          <p:cNvSpPr txBox="1"/>
          <p:nvPr/>
        </p:nvSpPr>
        <p:spPr>
          <a:xfrm rot="16200000">
            <a:off x="-15732" y="3263417"/>
            <a:ext cx="782587" cy="276999"/>
          </a:xfrm>
          <a:prstGeom prst="rect">
            <a:avLst/>
          </a:prstGeom>
          <a:noFill/>
        </p:spPr>
        <p:txBody>
          <a:bodyPr wrap="none" rtlCol="0">
            <a:spAutoFit/>
          </a:bodyPr>
          <a:lstStyle/>
          <a:p>
            <a:r>
              <a:rPr lang="en-US" sz="1200" b="1" dirty="0"/>
              <a:t>Survival</a:t>
            </a:r>
          </a:p>
        </p:txBody>
      </p:sp>
      <p:sp>
        <p:nvSpPr>
          <p:cNvPr id="31" name="TextBox 30"/>
          <p:cNvSpPr txBox="1"/>
          <p:nvPr/>
        </p:nvSpPr>
        <p:spPr>
          <a:xfrm>
            <a:off x="2137864" y="4395917"/>
            <a:ext cx="732893" cy="276999"/>
          </a:xfrm>
          <a:prstGeom prst="rect">
            <a:avLst/>
          </a:prstGeom>
          <a:noFill/>
        </p:spPr>
        <p:txBody>
          <a:bodyPr wrap="none" rtlCol="0">
            <a:spAutoFit/>
          </a:bodyPr>
          <a:lstStyle/>
          <a:p>
            <a:r>
              <a:rPr lang="en-US" sz="1200" b="1" dirty="0"/>
              <a:t>Months</a:t>
            </a:r>
          </a:p>
        </p:txBody>
      </p:sp>
      <p:pic>
        <p:nvPicPr>
          <p:cNvPr id="34" name="Picture 33"/>
          <p:cNvPicPr>
            <a:picLocks noChangeAspect="1"/>
          </p:cNvPicPr>
          <p:nvPr/>
        </p:nvPicPr>
        <p:blipFill rotWithShape="1">
          <a:blip r:embed="rId3"/>
          <a:srcRect r="79809"/>
          <a:stretch/>
        </p:blipFill>
        <p:spPr>
          <a:xfrm>
            <a:off x="7772423" y="4547421"/>
            <a:ext cx="652712" cy="462915"/>
          </a:xfrm>
          <a:prstGeom prst="rect">
            <a:avLst/>
          </a:prstGeom>
        </p:spPr>
      </p:pic>
      <p:graphicFrame>
        <p:nvGraphicFramePr>
          <p:cNvPr id="35" name="Table 34"/>
          <p:cNvGraphicFramePr>
            <a:graphicFrameLocks noGrp="1"/>
          </p:cNvGraphicFramePr>
          <p:nvPr>
            <p:extLst>
              <p:ext uri="{D42A27DB-BD31-4B8C-83A1-F6EECF244321}">
                <p14:modId xmlns:p14="http://schemas.microsoft.com/office/powerpoint/2010/main" val="1833486410"/>
              </p:ext>
            </p:extLst>
          </p:nvPr>
        </p:nvGraphicFramePr>
        <p:xfrm>
          <a:off x="1642858" y="826313"/>
          <a:ext cx="2660523" cy="1107440"/>
        </p:xfrm>
        <a:graphic>
          <a:graphicData uri="http://schemas.openxmlformats.org/drawingml/2006/table">
            <a:tbl>
              <a:tblPr firstRow="1" bandRow="1">
                <a:tableStyleId>{5C22544A-7EE6-4342-B048-85BDC9FD1C3A}</a:tableStyleId>
              </a:tblPr>
              <a:tblGrid>
                <a:gridCol w="724157">
                  <a:extLst>
                    <a:ext uri="{9D8B030D-6E8A-4147-A177-3AD203B41FA5}">
                      <a16:colId xmlns:a16="http://schemas.microsoft.com/office/drawing/2014/main" val="20000"/>
                    </a:ext>
                  </a:extLst>
                </a:gridCol>
                <a:gridCol w="895508">
                  <a:extLst>
                    <a:ext uri="{9D8B030D-6E8A-4147-A177-3AD203B41FA5}">
                      <a16:colId xmlns:a16="http://schemas.microsoft.com/office/drawing/2014/main" val="20001"/>
                    </a:ext>
                  </a:extLst>
                </a:gridCol>
                <a:gridCol w="1040858">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pPr algn="ctr"/>
                      <a:r>
                        <a:rPr lang="en-US" sz="1200" dirty="0"/>
                        <a:t>Gefitinib</a:t>
                      </a:r>
                    </a:p>
                  </a:txBody>
                  <a:tcPr>
                    <a:lnB w="38100" cmpd="sng">
                      <a:noFill/>
                    </a:lnB>
                  </a:tcPr>
                </a:tc>
                <a:tc>
                  <a:txBody>
                    <a:bodyPr/>
                    <a:lstStyle/>
                    <a:p>
                      <a:pPr algn="ctr"/>
                      <a:r>
                        <a:rPr lang="en-US" sz="1200" dirty="0"/>
                        <a:t>Chemo</a:t>
                      </a:r>
                    </a:p>
                  </a:txBody>
                  <a:tcPr>
                    <a:lnB w="38100" cmpd="sng">
                      <a:noFill/>
                    </a:lnB>
                  </a:tcPr>
                </a:tc>
                <a:extLst>
                  <a:ext uri="{0D108BD9-81ED-4DB2-BD59-A6C34878D82A}">
                    <a16:rowId xmlns:a16="http://schemas.microsoft.com/office/drawing/2014/main" val="10000"/>
                  </a:ext>
                </a:extLst>
              </a:tr>
              <a:tr h="246630">
                <a:tc>
                  <a:txBody>
                    <a:bodyPr/>
                    <a:lstStyle/>
                    <a:p>
                      <a:pPr algn="ctr"/>
                      <a:r>
                        <a:rPr lang="en-US" sz="1200" b="1" dirty="0">
                          <a:solidFill>
                            <a:schemeClr val="bg1"/>
                          </a:solidFill>
                        </a:rPr>
                        <a:t>EGFR+</a:t>
                      </a:r>
                    </a:p>
                  </a:txBody>
                  <a:tcPr>
                    <a:lnR w="12700" cmpd="sng">
                      <a:noFill/>
                    </a:lnR>
                    <a:solidFill>
                      <a:schemeClr val="accent1"/>
                    </a:solidFill>
                  </a:tcPr>
                </a:tc>
                <a:tc>
                  <a:txBody>
                    <a:bodyPr/>
                    <a:lstStyle/>
                    <a:p>
                      <a:pPr algn="ct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rPr>
                        <a:t>EGFR–</a:t>
                      </a:r>
                    </a:p>
                  </a:txBody>
                  <a:tcPr>
                    <a:lnR w="12700" cmpd="sng">
                      <a:noFill/>
                    </a:lnR>
                    <a:solidFill>
                      <a:schemeClr val="accent1"/>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bl>
          </a:graphicData>
        </a:graphic>
      </p:graphicFrame>
      <p:sp>
        <p:nvSpPr>
          <p:cNvPr id="36" name="Rectangle 35"/>
          <p:cNvSpPr/>
          <p:nvPr/>
        </p:nvSpPr>
        <p:spPr>
          <a:xfrm>
            <a:off x="2377305" y="1211872"/>
            <a:ext cx="1926076" cy="355059"/>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3080785" y="1192416"/>
            <a:ext cx="351378" cy="369332"/>
          </a:xfrm>
          <a:prstGeom prst="rect">
            <a:avLst/>
          </a:prstGeom>
          <a:noFill/>
        </p:spPr>
        <p:txBody>
          <a:bodyPr wrap="none" rtlCol="0">
            <a:spAutoFit/>
          </a:bodyPr>
          <a:lstStyle/>
          <a:p>
            <a:r>
              <a:rPr lang="en-US" b="1" dirty="0">
                <a:solidFill>
                  <a:schemeClr val="bg1"/>
                </a:solidFill>
              </a:rPr>
              <a:t>A</a:t>
            </a:r>
          </a:p>
        </p:txBody>
      </p:sp>
      <p:sp>
        <p:nvSpPr>
          <p:cNvPr id="38" name="Rectangle 37"/>
          <p:cNvSpPr/>
          <p:nvPr/>
        </p:nvSpPr>
        <p:spPr>
          <a:xfrm>
            <a:off x="3272251" y="1568966"/>
            <a:ext cx="1035399" cy="355059"/>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3599080" y="1548938"/>
            <a:ext cx="351378" cy="369332"/>
          </a:xfrm>
          <a:prstGeom prst="rect">
            <a:avLst/>
          </a:prstGeom>
          <a:noFill/>
        </p:spPr>
        <p:txBody>
          <a:bodyPr wrap="none" rtlCol="0">
            <a:spAutoFit/>
          </a:bodyPr>
          <a:lstStyle/>
          <a:p>
            <a:r>
              <a:rPr lang="en-US" b="1" dirty="0">
                <a:solidFill>
                  <a:schemeClr val="bg1"/>
                </a:solidFill>
              </a:rPr>
              <a:t>B</a:t>
            </a:r>
          </a:p>
        </p:txBody>
      </p:sp>
      <p:sp>
        <p:nvSpPr>
          <p:cNvPr id="40" name="Rectangle 39"/>
          <p:cNvSpPr/>
          <p:nvPr/>
        </p:nvSpPr>
        <p:spPr>
          <a:xfrm>
            <a:off x="2372442" y="1566612"/>
            <a:ext cx="900000" cy="355059"/>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2658960" y="1557125"/>
            <a:ext cx="351378" cy="369332"/>
          </a:xfrm>
          <a:prstGeom prst="rect">
            <a:avLst/>
          </a:prstGeom>
          <a:noFill/>
        </p:spPr>
        <p:txBody>
          <a:bodyPr wrap="none" rtlCol="0">
            <a:spAutoFit/>
          </a:bodyPr>
          <a:lstStyle/>
          <a:p>
            <a:r>
              <a:rPr lang="en-US" b="1" dirty="0">
                <a:solidFill>
                  <a:schemeClr val="bg1"/>
                </a:solidFill>
              </a:rPr>
              <a:t>C</a:t>
            </a:r>
          </a:p>
        </p:txBody>
      </p:sp>
      <p:graphicFrame>
        <p:nvGraphicFramePr>
          <p:cNvPr id="42" name="Table 41"/>
          <p:cNvGraphicFramePr>
            <a:graphicFrameLocks noGrp="1"/>
          </p:cNvGraphicFramePr>
          <p:nvPr>
            <p:extLst>
              <p:ext uri="{D42A27DB-BD31-4B8C-83A1-F6EECF244321}">
                <p14:modId xmlns:p14="http://schemas.microsoft.com/office/powerpoint/2010/main" val="4061254886"/>
              </p:ext>
            </p:extLst>
          </p:nvPr>
        </p:nvGraphicFramePr>
        <p:xfrm>
          <a:off x="4582045" y="824733"/>
          <a:ext cx="3260691" cy="711896"/>
        </p:xfrm>
        <a:graphic>
          <a:graphicData uri="http://schemas.openxmlformats.org/drawingml/2006/table">
            <a:tbl>
              <a:tblPr firstRow="1" bandRow="1">
                <a:tableStyleId>{5C22544A-7EE6-4342-B048-85BDC9FD1C3A}</a:tableStyleId>
              </a:tblPr>
              <a:tblGrid>
                <a:gridCol w="1688124">
                  <a:extLst>
                    <a:ext uri="{9D8B030D-6E8A-4147-A177-3AD203B41FA5}">
                      <a16:colId xmlns:a16="http://schemas.microsoft.com/office/drawing/2014/main" val="20001"/>
                    </a:ext>
                  </a:extLst>
                </a:gridCol>
                <a:gridCol w="1572567">
                  <a:extLst>
                    <a:ext uri="{9D8B030D-6E8A-4147-A177-3AD203B41FA5}">
                      <a16:colId xmlns:a16="http://schemas.microsoft.com/office/drawing/2014/main" val="20002"/>
                    </a:ext>
                  </a:extLst>
                </a:gridCol>
              </a:tblGrid>
              <a:tr h="436335">
                <a:tc>
                  <a:txBody>
                    <a:bodyPr/>
                    <a:lstStyle/>
                    <a:p>
                      <a:pPr algn="ctr"/>
                      <a:r>
                        <a:rPr lang="en-US" sz="1200" dirty="0"/>
                        <a:t>Longitudinal</a:t>
                      </a:r>
                      <a:r>
                        <a:rPr lang="en-US" sz="1200" baseline="0" dirty="0"/>
                        <a:t> model</a:t>
                      </a:r>
                      <a:endParaRPr lang="en-US" sz="1200" dirty="0"/>
                    </a:p>
                  </a:txBody>
                  <a:tcPr/>
                </a:tc>
                <a:tc>
                  <a:txBody>
                    <a:bodyPr/>
                    <a:lstStyle/>
                    <a:p>
                      <a:pPr algn="ctr"/>
                      <a:r>
                        <a:rPr lang="en-US" sz="1200" dirty="0"/>
                        <a:t>Survival model</a:t>
                      </a:r>
                    </a:p>
                  </a:txBody>
                  <a:tcPr/>
                </a:tc>
                <a:extLst>
                  <a:ext uri="{0D108BD9-81ED-4DB2-BD59-A6C34878D82A}">
                    <a16:rowId xmlns:a16="http://schemas.microsoft.com/office/drawing/2014/main" val="10000"/>
                  </a:ext>
                </a:extLst>
              </a:tr>
              <a:tr h="275561">
                <a:tc>
                  <a:txBody>
                    <a:bodyPr/>
                    <a:lstStyle/>
                    <a:p>
                      <a:pPr algn="ctr"/>
                      <a:r>
                        <a:rPr lang="en-US" sz="1200" b="1" dirty="0">
                          <a:solidFill>
                            <a:schemeClr val="bg1"/>
                          </a:solidFill>
                        </a:rPr>
                        <a:t>CAT*(1+T+T</a:t>
                      </a:r>
                      <a:r>
                        <a:rPr lang="en-US" sz="1200" b="1" baseline="30000" dirty="0">
                          <a:solidFill>
                            <a:schemeClr val="bg1"/>
                          </a:solidFill>
                        </a:rPr>
                        <a:t>2</a:t>
                      </a:r>
                      <a:r>
                        <a:rPr lang="en-US" sz="1200" b="1" dirty="0">
                          <a:solidFill>
                            <a:schemeClr val="bg1"/>
                          </a:solidFill>
                        </a:rPr>
                        <a:t>)</a:t>
                      </a:r>
                    </a:p>
                  </a:txBody>
                  <a:tcPr>
                    <a:solidFill>
                      <a:srgbClr val="00B050"/>
                    </a:solidFill>
                  </a:tcPr>
                </a:tc>
                <a:tc>
                  <a:txBody>
                    <a:bodyPr/>
                    <a:lstStyle/>
                    <a:p>
                      <a:pPr algn="ctr"/>
                      <a:r>
                        <a:rPr lang="en-US" sz="1200" b="1" dirty="0">
                          <a:solidFill>
                            <a:schemeClr val="bg1"/>
                          </a:solidFill>
                        </a:rPr>
                        <a:t>ECOG_STATUS</a:t>
                      </a:r>
                    </a:p>
                  </a:txBody>
                  <a:tcPr>
                    <a:solidFill>
                      <a:srgbClr val="00B050"/>
                    </a:solidFill>
                  </a:tcPr>
                </a:tc>
                <a:extLst>
                  <a:ext uri="{0D108BD9-81ED-4DB2-BD59-A6C34878D82A}">
                    <a16:rowId xmlns:a16="http://schemas.microsoft.com/office/drawing/2014/main" val="10001"/>
                  </a:ext>
                </a:extLst>
              </a:tr>
            </a:tbl>
          </a:graphicData>
        </a:graphic>
      </p:graphicFrame>
      <p:grpSp>
        <p:nvGrpSpPr>
          <p:cNvPr id="43" name="Group 42"/>
          <p:cNvGrpSpPr/>
          <p:nvPr/>
        </p:nvGrpSpPr>
        <p:grpSpPr>
          <a:xfrm>
            <a:off x="4440778" y="1700538"/>
            <a:ext cx="4612197" cy="2557374"/>
            <a:chOff x="1375987" y="2370380"/>
            <a:chExt cx="4612197" cy="2557374"/>
          </a:xfrm>
        </p:grpSpPr>
        <p:sp>
          <p:nvSpPr>
            <p:cNvPr id="44" name="TextBox 43"/>
            <p:cNvSpPr txBox="1"/>
            <p:nvPr/>
          </p:nvSpPr>
          <p:spPr>
            <a:xfrm>
              <a:off x="1802423" y="2373209"/>
              <a:ext cx="4185761" cy="2554545"/>
            </a:xfrm>
            <a:prstGeom prst="rect">
              <a:avLst/>
            </a:prstGeom>
            <a:noFill/>
          </p:spPr>
          <p:txBody>
            <a:bodyPr wrap="none" rtlCol="0">
              <a:spAutoFit/>
            </a:bodyPr>
            <a:lstStyle/>
            <a:p>
              <a:r>
                <a:rPr lang="en-US" sz="1000" b="1" dirty="0">
                  <a:latin typeface="Courier New" panose="02070309020205020404" pitchFamily="49" charset="0"/>
                  <a:cs typeface="Courier New" panose="02070309020205020404" pitchFamily="49" charset="0"/>
                </a:rPr>
                <a:t>			 Value RSE(%)  p-value</a:t>
              </a:r>
            </a:p>
            <a:p>
              <a:r>
                <a:rPr lang="en-US" sz="1000" b="1" dirty="0">
                  <a:latin typeface="Courier New" panose="02070309020205020404" pitchFamily="49" charset="0"/>
                  <a:cs typeface="Courier New" panose="02070309020205020404" pitchFamily="49" charset="0"/>
                </a:rPr>
                <a:t>(Intercept)      71.7333   2.36  &lt;0.0001</a:t>
              </a:r>
            </a:p>
            <a:p>
              <a:r>
                <a:rPr lang="en-US" sz="1000" b="1" dirty="0">
                  <a:latin typeface="Courier New" panose="02070309020205020404" pitchFamily="49" charset="0"/>
                  <a:cs typeface="Courier New" panose="02070309020205020404" pitchFamily="49" charset="0"/>
                </a:rPr>
                <a:t>CAT/B            18.5058  25.24   0.0001</a:t>
              </a:r>
            </a:p>
            <a:p>
              <a:r>
                <a:rPr lang="en-US" sz="1000" b="1" dirty="0">
                  <a:latin typeface="Courier New" panose="02070309020205020404" pitchFamily="49" charset="0"/>
                  <a:cs typeface="Courier New" panose="02070309020205020404" pitchFamily="49" charset="0"/>
                </a:rPr>
                <a:t>CAT/C            24.6942  16.58  &lt;0.0001</a:t>
              </a:r>
            </a:p>
            <a:p>
              <a:r>
                <a:rPr lang="en-US" sz="1000" b="1" dirty="0">
                  <a:latin typeface="Courier New" panose="02070309020205020404" pitchFamily="49" charset="0"/>
                  <a:cs typeface="Courier New" panose="02070309020205020404" pitchFamily="49" charset="0"/>
                </a:rPr>
                <a:t>MONTHS           -8.6248   3.33  &lt;0.0001</a:t>
              </a:r>
            </a:p>
            <a:p>
              <a:r>
                <a:rPr lang="en-US" sz="1000" b="1" dirty="0">
                  <a:latin typeface="Courier New" panose="02070309020205020404" pitchFamily="49" charset="0"/>
                  <a:cs typeface="Courier New" panose="02070309020205020404" pitchFamily="49" charset="0"/>
                </a:rPr>
                <a:t>MONTHS^2          0.5584   3.21  &lt;0.0001</a:t>
              </a:r>
            </a:p>
            <a:p>
              <a:r>
                <a:rPr lang="en-US" sz="1000" b="1" dirty="0">
                  <a:latin typeface="Courier New" panose="02070309020205020404" pitchFamily="49" charset="0"/>
                  <a:cs typeface="Courier New" panose="02070309020205020404" pitchFamily="49" charset="0"/>
                </a:rPr>
                <a:t>CAT/B:MONTHS      0.9148  90.26   0.2679</a:t>
              </a:r>
            </a:p>
            <a:p>
              <a:r>
                <a:rPr lang="en-US" sz="1000" b="1" dirty="0">
                  <a:latin typeface="Courier New" panose="02070309020205020404" pitchFamily="49" charset="0"/>
                  <a:cs typeface="Courier New" panose="02070309020205020404" pitchFamily="49" charset="0"/>
                </a:rPr>
                <a:t>CAT/C:MONTHS     10.9765   9.37  &lt;0.0001</a:t>
              </a:r>
            </a:p>
            <a:p>
              <a:r>
                <a:rPr lang="en-US" sz="1000" b="1" dirty="0">
                  <a:latin typeface="Courier New" panose="02070309020205020404" pitchFamily="49" charset="0"/>
                  <a:cs typeface="Courier New" panose="02070309020205020404" pitchFamily="49" charset="0"/>
                </a:rPr>
                <a:t>CAT/B:MONTHS^2    0.1414  58.56   0.0880</a:t>
              </a:r>
            </a:p>
            <a:p>
              <a:r>
                <a:rPr lang="en-US" sz="1000" b="1" dirty="0">
                  <a:latin typeface="Courier New" panose="02070309020205020404" pitchFamily="49" charset="0"/>
                  <a:cs typeface="Courier New" panose="02070309020205020404" pitchFamily="49" charset="0"/>
                </a:rPr>
                <a:t>CAT/C:MONTHS^2   -0.7097  13.94  &lt;0.0001</a:t>
              </a:r>
            </a:p>
            <a:p>
              <a:endParaRPr lang="en-US" sz="1000" b="1" dirty="0">
                <a:latin typeface="Courier New" panose="02070309020205020404" pitchFamily="49" charset="0"/>
                <a:cs typeface="Courier New" panose="02070309020205020404" pitchFamily="49" charset="0"/>
              </a:endParaRPr>
            </a:p>
            <a:p>
              <a:r>
                <a:rPr lang="en-US" sz="1000" b="1" dirty="0">
                  <a:latin typeface="Courier New" panose="02070309020205020404" pitchFamily="49" charset="0"/>
                  <a:cs typeface="Courier New" panose="02070309020205020404" pitchFamily="49" charset="0"/>
                </a:rPr>
                <a:t>				     Value  RSE(%)  p-value</a:t>
              </a:r>
            </a:p>
            <a:p>
              <a:r>
                <a:rPr lang="en-US" sz="1000" b="1" dirty="0">
                  <a:latin typeface="Courier New" panose="02070309020205020404" pitchFamily="49" charset="0"/>
                  <a:cs typeface="Courier New" panose="02070309020205020404" pitchFamily="49" charset="0"/>
                </a:rPr>
                <a:t>ECOG/Normal Activity       -1.4038  20.28   &lt;0.0001</a:t>
              </a:r>
            </a:p>
            <a:p>
              <a:r>
                <a:rPr lang="en-US" sz="1000" b="1" dirty="0">
                  <a:latin typeface="Courier New" panose="02070309020205020404" pitchFamily="49" charset="0"/>
                  <a:cs typeface="Courier New" panose="02070309020205020404" pitchFamily="49" charset="0"/>
                </a:rPr>
                <a:t>ECOG/Restricted Activity   -1.0701  23.32   &lt;0.0001</a:t>
              </a:r>
            </a:p>
            <a:p>
              <a:r>
                <a:rPr lang="en-US" sz="1000" b="1" dirty="0" err="1">
                  <a:latin typeface="Courier New" panose="02070309020205020404" pitchFamily="49" charset="0"/>
                  <a:cs typeface="Courier New" panose="02070309020205020404" pitchFamily="49" charset="0"/>
                </a:rPr>
                <a:t>Assoct</a:t>
              </a:r>
              <a:r>
                <a:rPr lang="en-US" sz="1000" b="1" dirty="0">
                  <a:latin typeface="Courier New" panose="02070309020205020404" pitchFamily="49" charset="0"/>
                  <a:cs typeface="Courier New" panose="02070309020205020404" pitchFamily="49" charset="0"/>
                </a:rPr>
                <a:t>(lag=8)               0.0127  11.02   &lt;0.0001</a:t>
              </a:r>
            </a:p>
            <a:p>
              <a:r>
                <a:rPr lang="en-US" sz="1000" b="1" dirty="0" err="1">
                  <a:latin typeface="Courier New" panose="02070309020205020404" pitchFamily="49" charset="0"/>
                  <a:cs typeface="Courier New" panose="02070309020205020404" pitchFamily="49" charset="0"/>
                </a:rPr>
                <a:t>Assoct.s</a:t>
              </a:r>
              <a:r>
                <a:rPr lang="en-US" sz="1000" b="1" dirty="0">
                  <a:latin typeface="Courier New" panose="02070309020205020404" pitchFamily="49" charset="0"/>
                  <a:cs typeface="Courier New" panose="02070309020205020404" pitchFamily="49" charset="0"/>
                </a:rPr>
                <a:t>(lag=8)             0.0450  22.67   &lt;0.0001</a:t>
              </a:r>
            </a:p>
          </p:txBody>
        </p:sp>
        <p:sp>
          <p:nvSpPr>
            <p:cNvPr id="45" name="TextBox 44"/>
            <p:cNvSpPr txBox="1"/>
            <p:nvPr/>
          </p:nvSpPr>
          <p:spPr>
            <a:xfrm>
              <a:off x="1375987" y="2370380"/>
              <a:ext cx="1723549" cy="246221"/>
            </a:xfrm>
            <a:prstGeom prst="rect">
              <a:avLst/>
            </a:prstGeom>
            <a:noFill/>
          </p:spPr>
          <p:txBody>
            <a:bodyPr wrap="none" rtlCol="0">
              <a:spAutoFit/>
            </a:bodyPr>
            <a:lstStyle/>
            <a:p>
              <a:r>
                <a:rPr lang="en-US" sz="1000" b="1" dirty="0">
                  <a:latin typeface="Courier New" panose="02070309020205020404" pitchFamily="49" charset="0"/>
                  <a:cs typeface="Courier New" panose="02070309020205020404" pitchFamily="49" charset="0"/>
                </a:rPr>
                <a:t>LONGITUDINAL PROCESS</a:t>
              </a:r>
            </a:p>
          </p:txBody>
        </p:sp>
        <p:sp>
          <p:nvSpPr>
            <p:cNvPr id="46" name="TextBox 45"/>
            <p:cNvSpPr txBox="1"/>
            <p:nvPr/>
          </p:nvSpPr>
          <p:spPr>
            <a:xfrm>
              <a:off x="1426081" y="4044463"/>
              <a:ext cx="1184940" cy="246221"/>
            </a:xfrm>
            <a:prstGeom prst="rect">
              <a:avLst/>
            </a:prstGeom>
            <a:noFill/>
          </p:spPr>
          <p:txBody>
            <a:bodyPr wrap="none" rtlCol="0">
              <a:spAutoFit/>
            </a:bodyPr>
            <a:lstStyle/>
            <a:p>
              <a:r>
                <a:rPr lang="en-US" sz="1000" b="1" dirty="0">
                  <a:latin typeface="Courier New" panose="02070309020205020404" pitchFamily="49" charset="0"/>
                  <a:cs typeface="Courier New" panose="02070309020205020404" pitchFamily="49" charset="0"/>
                </a:rPr>
                <a:t>EVENT PROCESS</a:t>
              </a:r>
            </a:p>
          </p:txBody>
        </p:sp>
      </p:grpSp>
      <p:sp>
        <p:nvSpPr>
          <p:cNvPr id="5" name="TextBox 4"/>
          <p:cNvSpPr txBox="1"/>
          <p:nvPr/>
        </p:nvSpPr>
        <p:spPr>
          <a:xfrm>
            <a:off x="4473551" y="4278679"/>
            <a:ext cx="3815916" cy="276999"/>
          </a:xfrm>
          <a:prstGeom prst="rect">
            <a:avLst/>
          </a:prstGeom>
          <a:noFill/>
        </p:spPr>
        <p:txBody>
          <a:bodyPr wrap="none" rtlCol="0">
            <a:spAutoFit/>
          </a:bodyPr>
          <a:lstStyle/>
          <a:p>
            <a:r>
              <a:rPr lang="en-US" sz="1200" b="1" i="1" dirty="0"/>
              <a:t>Time lag of 8 months was significant in OS model</a:t>
            </a:r>
            <a:endParaRPr lang="en-GB" sz="1200" b="1" i="1" dirty="0"/>
          </a:p>
        </p:txBody>
      </p:sp>
      <p:cxnSp>
        <p:nvCxnSpPr>
          <p:cNvPr id="47" name="Straight Connector 46"/>
          <p:cNvCxnSpPr/>
          <p:nvPr/>
        </p:nvCxnSpPr>
        <p:spPr>
          <a:xfrm rot="5400000" flipH="1">
            <a:off x="2461039" y="2696129"/>
            <a:ext cx="3960000" cy="0"/>
          </a:xfrm>
          <a:prstGeom prst="line">
            <a:avLst/>
          </a:prstGeom>
          <a:ln w="19050">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92137" y="892442"/>
            <a:ext cx="1236236" cy="923330"/>
          </a:xfrm>
          <a:prstGeom prst="rect">
            <a:avLst/>
          </a:prstGeom>
          <a:noFill/>
        </p:spPr>
        <p:txBody>
          <a:bodyPr wrap="none" rtlCol="0">
            <a:spAutoFit/>
          </a:bodyPr>
          <a:lstStyle/>
          <a:p>
            <a:r>
              <a:rPr lang="en-US" dirty="0"/>
              <a:t>Combined</a:t>
            </a:r>
          </a:p>
          <a:p>
            <a:r>
              <a:rPr lang="en-US" dirty="0"/>
              <a:t>3-level </a:t>
            </a:r>
          </a:p>
          <a:p>
            <a:r>
              <a:rPr lang="en-US" dirty="0"/>
              <a:t>covariate:</a:t>
            </a:r>
            <a:endParaRPr lang="en-GB" dirty="0"/>
          </a:p>
        </p:txBody>
      </p:sp>
      <p:sp>
        <p:nvSpPr>
          <p:cNvPr id="29" name="TextBox 28"/>
          <p:cNvSpPr txBox="1"/>
          <p:nvPr/>
        </p:nvSpPr>
        <p:spPr>
          <a:xfrm>
            <a:off x="5543846" y="4732846"/>
            <a:ext cx="2218043" cy="338554"/>
          </a:xfrm>
          <a:prstGeom prst="rect">
            <a:avLst/>
          </a:prstGeom>
          <a:noFill/>
        </p:spPr>
        <p:txBody>
          <a:bodyPr wrap="none" rtlCol="0">
            <a:spAutoFit/>
          </a:bodyPr>
          <a:lstStyle/>
          <a:p>
            <a:r>
              <a:rPr lang="en-US" sz="1600" dirty="0"/>
              <a:t>IPASS, </a:t>
            </a:r>
            <a:r>
              <a:rPr lang="en-US" sz="1600" i="1" dirty="0">
                <a:solidFill>
                  <a:srgbClr val="000000"/>
                </a:solidFill>
              </a:rPr>
              <a:t>NCT00322452</a:t>
            </a:r>
            <a:endParaRPr lang="en-US" sz="1600" dirty="0"/>
          </a:p>
        </p:txBody>
      </p:sp>
      <p:cxnSp>
        <p:nvCxnSpPr>
          <p:cNvPr id="32" name="Straight Connector 31"/>
          <p:cNvCxnSpPr/>
          <p:nvPr/>
        </p:nvCxnSpPr>
        <p:spPr>
          <a:xfrm rot="10800000" flipH="1">
            <a:off x="4436311" y="4669753"/>
            <a:ext cx="3240000" cy="0"/>
          </a:xfrm>
          <a:prstGeom prst="line">
            <a:avLst/>
          </a:prstGeom>
          <a:ln w="19050">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955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TRAZENECA" val="TEMPLATE04"/>
</p:tagLst>
</file>

<file path=ppt/theme/theme1.xml><?xml version="1.0" encoding="utf-8"?>
<a:theme xmlns:a="http://schemas.openxmlformats.org/drawingml/2006/main" name="AZ Cover Slide Options">
  <a:themeElements>
    <a:clrScheme name="Custom 239">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04D652D5-83BA-4C49-8C9E-B283E5C2DC94}"/>
    </a:ext>
  </a:extLst>
</a:theme>
</file>

<file path=ppt/theme/theme2.xml><?xml version="1.0" encoding="utf-8"?>
<a:theme xmlns:a="http://schemas.openxmlformats.org/drawingml/2006/main" name="AZ Divid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C405CDF7-6B1A-4359-A756-07517A4455F5}"/>
    </a:ext>
  </a:extLst>
</a:theme>
</file>

<file path=ppt/theme/theme3.xml><?xml version="1.0" encoding="utf-8"?>
<a:theme xmlns:a="http://schemas.openxmlformats.org/drawingml/2006/main" name="AZ Divider Slide Options - Colour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0D6A6422-3D74-455F-BB9F-90AE73CD780D}"/>
    </a:ext>
  </a:extLst>
</a:theme>
</file>

<file path=ppt/theme/theme4.xml><?xml version="1.0" encoding="utf-8"?>
<a:theme xmlns:a="http://schemas.openxmlformats.org/drawingml/2006/main" name="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D4B437A4-A9CF-4D1F-ADCE-993FC96AAEB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3190</TotalTime>
  <Words>1601</Words>
  <Application>Microsoft Office PowerPoint</Application>
  <PresentationFormat>On-screen Show (16:9)</PresentationFormat>
  <Paragraphs>388</Paragraphs>
  <Slides>21</Slides>
  <Notes>4</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21</vt:i4>
      </vt:variant>
    </vt:vector>
  </HeadingPairs>
  <TitlesOfParts>
    <vt:vector size="36" baseType="lpstr">
      <vt:lpstr>ＭＳ Ｐゴシック</vt:lpstr>
      <vt:lpstr>Arial</vt:lpstr>
      <vt:lpstr>Arial Black</vt:lpstr>
      <vt:lpstr>Calibri</vt:lpstr>
      <vt:lpstr>Cambria Math</vt:lpstr>
      <vt:lpstr>Courier New</vt:lpstr>
      <vt:lpstr>Helvetica</vt:lpstr>
      <vt:lpstr>Nirmala UI</vt:lpstr>
      <vt:lpstr>Segoe Print</vt:lpstr>
      <vt:lpstr>Times New Roman</vt:lpstr>
      <vt:lpstr>AZ Cover Slide Options</vt:lpstr>
      <vt:lpstr>AZ Divider Slide Options</vt:lpstr>
      <vt:lpstr>AZ Divider Slide Options - Colours</vt:lpstr>
      <vt:lpstr>AZ General Master Slide Options</vt:lpstr>
      <vt:lpstr>SPW 9.0 Graph</vt:lpstr>
      <vt:lpstr>JOINT MODELING OF SURVIVAL AND TUMOR SIZE IN NSCLC  CLINICAL TRIAL SIMULATIONS AND MODEL VALIDATION AT STUDY AND SUBJECT LEVELS </vt:lpstr>
      <vt:lpstr>Motivation Surrogate endpoints in oncology and their relation to survival</vt:lpstr>
      <vt:lpstr>RECIST: Patient response is reduced to a single value</vt:lpstr>
      <vt:lpstr>Continuous modeling of endpoints: Sequential approach Longitudinal model provides covariates to event model</vt:lpstr>
      <vt:lpstr>Continuous modeling of endpoints: Joint approach</vt:lpstr>
      <vt:lpstr>Joint model of survival and patient response Time-dependent slopes</vt:lpstr>
      <vt:lpstr>Clinical trial data IPASS (Ph. III) and IFUM (Ph. IV) studies of 1st line gefitinib in NSCLC</vt:lpstr>
      <vt:lpstr>Clinical trial data: Examples of individual tumor profiles</vt:lpstr>
      <vt:lpstr>Joint model fitted on IPASS data: Summary</vt:lpstr>
      <vt:lpstr>Posterior predictive checks for the joint model Conditional survival estimates</vt:lpstr>
      <vt:lpstr>Internal model validation at study level Clinical trial simulations</vt:lpstr>
      <vt:lpstr>External model validation at study level Clinical trial simulations</vt:lpstr>
      <vt:lpstr>Tumor dynamics predictions for IFUM study Individual simulations for the follow-up study</vt:lpstr>
      <vt:lpstr>Dynamic subject-level prediction of survival in IPASS</vt:lpstr>
      <vt:lpstr>Conclusions</vt:lpstr>
      <vt:lpstr>Thank you</vt:lpstr>
      <vt:lpstr>Backup slides</vt:lpstr>
      <vt:lpstr>Independent (non-joint) modeling approach  (a) Tumor dynamics endpoint</vt:lpstr>
      <vt:lpstr>Independent (non-joint) modeling approach (a) Dichotomous tumor dynamics endpoint  (b) Study-level interpretation</vt:lpstr>
      <vt:lpstr>Clinical trial data: Examples of individual tumor profiles</vt:lpstr>
      <vt:lpstr>PowerPoint Presentation</vt:lpstr>
    </vt:vector>
  </TitlesOfParts>
  <Company>AstraZeneca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modeling of OS and tumor size dynamics in NSCLC  Clinical trial simulations and validation of predictions at study and subject levels</dc:title>
  <dc:creator>Onishchenko, Dmitry (M&amp;S Decisions)</dc:creator>
  <cp:keywords>16:9</cp:keywords>
  <dc:description>v1.0</dc:description>
  <cp:lastModifiedBy>Onishchenko, Dmitry (M&amp;S Decisions)</cp:lastModifiedBy>
  <cp:revision>122</cp:revision>
  <cp:lastPrinted>2017-05-29T11:05:51Z</cp:lastPrinted>
  <dcterms:created xsi:type="dcterms:W3CDTF">2017-05-26T06:45:58Z</dcterms:created>
  <dcterms:modified xsi:type="dcterms:W3CDTF">2017-06-08T05:13:33Z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ies>
</file>